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theme/themeOverride2.xml" ContentType="application/vnd.openxmlformats-officedocument.themeOverr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theme/themeOverride4.xml" ContentType="application/vnd.openxmlformats-officedocument.themeOverride+xml"/>
  <Override PartName="/ppt/notesSlides/notesSlide30.xml" ContentType="application/vnd.openxmlformats-officedocument.presentationml.notesSlide+xml"/>
  <Override PartName="/ppt/theme/themeOverride5.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6.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Lst>
  <p:notesMasterIdLst>
    <p:notesMasterId r:id="rId38"/>
  </p:notesMasterIdLst>
  <p:handoutMasterIdLst>
    <p:handoutMasterId r:id="rId39"/>
  </p:handoutMasterIdLst>
  <p:sldIdLst>
    <p:sldId id="974" r:id="rId2"/>
    <p:sldId id="857" r:id="rId3"/>
    <p:sldId id="972" r:id="rId4"/>
    <p:sldId id="830" r:id="rId5"/>
    <p:sldId id="979" r:id="rId6"/>
    <p:sldId id="984" r:id="rId7"/>
    <p:sldId id="985" r:id="rId8"/>
    <p:sldId id="978" r:id="rId9"/>
    <p:sldId id="986" r:id="rId10"/>
    <p:sldId id="1008" r:id="rId11"/>
    <p:sldId id="991" r:id="rId12"/>
    <p:sldId id="992" r:id="rId13"/>
    <p:sldId id="963" r:id="rId14"/>
    <p:sldId id="957" r:id="rId15"/>
    <p:sldId id="995" r:id="rId16"/>
    <p:sldId id="1007" r:id="rId17"/>
    <p:sldId id="993" r:id="rId18"/>
    <p:sldId id="987" r:id="rId19"/>
    <p:sldId id="989" r:id="rId20"/>
    <p:sldId id="990" r:id="rId21"/>
    <p:sldId id="997" r:id="rId22"/>
    <p:sldId id="996" r:id="rId23"/>
    <p:sldId id="1002" r:id="rId24"/>
    <p:sldId id="1000" r:id="rId25"/>
    <p:sldId id="1006" r:id="rId26"/>
    <p:sldId id="1005" r:id="rId27"/>
    <p:sldId id="1004" r:id="rId28"/>
    <p:sldId id="1009" r:id="rId29"/>
    <p:sldId id="1010" r:id="rId30"/>
    <p:sldId id="1011" r:id="rId31"/>
    <p:sldId id="1012" r:id="rId32"/>
    <p:sldId id="1014" r:id="rId33"/>
    <p:sldId id="1015" r:id="rId34"/>
    <p:sldId id="1016" r:id="rId35"/>
    <p:sldId id="1013" r:id="rId36"/>
    <p:sldId id="950" r:id="rId37"/>
  </p:sldIdLst>
  <p:sldSz cx="9144000" cy="5143500" type="screen16x9"/>
  <p:notesSz cx="7010400" cy="9296400"/>
  <p:defaultTextStyle>
    <a:defPPr>
      <a:defRPr lang="en-US"/>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 userDrawn="1">
          <p15:clr>
            <a:srgbClr val="A4A3A4"/>
          </p15:clr>
        </p15:guide>
        <p15:guide id="2" orient="horz" pos="1341" userDrawn="1">
          <p15:clr>
            <a:srgbClr val="A4A3A4"/>
          </p15:clr>
        </p15:guide>
        <p15:guide id="3" orient="horz" pos="1205" userDrawn="1">
          <p15:clr>
            <a:srgbClr val="A4A3A4"/>
          </p15:clr>
        </p15:guide>
        <p15:guide id="4" pos="5487" userDrawn="1">
          <p15:clr>
            <a:srgbClr val="A4A3A4"/>
          </p15:clr>
        </p15:guide>
        <p15:guide id="5" pos="407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F45"/>
    <a:srgbClr val="F57521"/>
    <a:srgbClr val="00B795"/>
    <a:srgbClr val="00B4F1"/>
    <a:srgbClr val="FBB032"/>
    <a:srgbClr val="1372BA"/>
    <a:srgbClr val="926EB0"/>
    <a:srgbClr val="FBE921"/>
    <a:srgbClr val="FBB034"/>
    <a:srgbClr val="FB86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7" autoAdjust="0"/>
    <p:restoredTop sz="59424" autoAdjust="0"/>
  </p:normalViewPr>
  <p:slideViewPr>
    <p:cSldViewPr snapToGrid="0">
      <p:cViewPr varScale="1">
        <p:scale>
          <a:sx n="95" d="100"/>
          <a:sy n="95" d="100"/>
        </p:scale>
        <p:origin x="2424" y="72"/>
      </p:cViewPr>
      <p:guideLst>
        <p:guide orient="horz" pos="273"/>
        <p:guide orient="horz" pos="1341"/>
        <p:guide orient="horz" pos="1205"/>
        <p:guide pos="5487"/>
        <p:guide pos="4079"/>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94" d="100"/>
        <a:sy n="94" d="100"/>
      </p:scale>
      <p:origin x="0" y="0"/>
    </p:cViewPr>
  </p:sorterViewPr>
  <p:notesViewPr>
    <p:cSldViewPr snapToGrid="0">
      <p:cViewPr>
        <p:scale>
          <a:sx n="66" d="100"/>
          <a:sy n="66" d="100"/>
        </p:scale>
        <p:origin x="3408" y="1062"/>
      </p:cViewPr>
      <p:guideLst>
        <p:guide orient="horz" pos="2928"/>
        <p:guide pos="2208"/>
      </p:guideLst>
    </p:cSldViewPr>
  </p:notesViewPr>
  <p:gridSpacing cx="457200" cy="457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467360" y="9123546"/>
            <a:ext cx="1497704" cy="109517"/>
          </a:xfrm>
          <a:prstGeom prst="rect">
            <a:avLst/>
          </a:prstGeom>
          <a:noFill/>
        </p:spPr>
        <p:txBody>
          <a:bodyPr wrap="none" lIns="0" tIns="0" rIns="0" bIns="0" rtlCol="0">
            <a:spAutoFit/>
          </a:bodyPr>
          <a:lstStyle/>
          <a:p>
            <a:r>
              <a:rPr lang="en-US" sz="700" dirty="0">
                <a:solidFill>
                  <a:schemeClr val="bg1">
                    <a:lumMod val="75000"/>
                  </a:schemeClr>
                </a:solidFill>
                <a:latin typeface="+mj-lt"/>
              </a:rPr>
              <a:t>Copyright </a:t>
            </a:r>
            <a:r>
              <a:rPr lang="is-IS" sz="700" dirty="0">
                <a:solidFill>
                  <a:schemeClr val="bg1">
                    <a:lumMod val="75000"/>
                  </a:schemeClr>
                </a:solidFill>
                <a:latin typeface="+mj-lt"/>
              </a:rPr>
              <a:t>2016</a:t>
            </a:r>
            <a:r>
              <a:rPr lang="en-US" sz="700" dirty="0">
                <a:solidFill>
                  <a:schemeClr val="bg1">
                    <a:lumMod val="75000"/>
                  </a:schemeClr>
                </a:solidFill>
                <a:latin typeface="+mj-lt"/>
              </a:rPr>
              <a:t> Duarte Inc. Confidential.</a:t>
            </a:r>
          </a:p>
        </p:txBody>
      </p:sp>
      <p:sp>
        <p:nvSpPr>
          <p:cNvPr id="12" name="TextBox 11"/>
          <p:cNvSpPr txBox="1"/>
          <p:nvPr/>
        </p:nvSpPr>
        <p:spPr>
          <a:xfrm>
            <a:off x="6437731" y="9123546"/>
            <a:ext cx="108149" cy="109517"/>
          </a:xfrm>
          <a:prstGeom prst="rect">
            <a:avLst/>
          </a:prstGeom>
          <a:noFill/>
        </p:spPr>
        <p:txBody>
          <a:bodyPr wrap="none" lIns="0" tIns="0" rIns="0" bIns="0" rtlCol="0">
            <a:spAutoFit/>
          </a:bodyPr>
          <a:lstStyle/>
          <a:p>
            <a:pPr algn="r"/>
            <a:fld id="{342FB9F6-3526-4818-B864-6624DDD159B3}" type="slidenum">
              <a:rPr lang="en-US" sz="700">
                <a:solidFill>
                  <a:schemeClr val="bg1">
                    <a:lumMod val="75000"/>
                  </a:schemeClr>
                </a:solidFill>
                <a:latin typeface="+mj-lt"/>
              </a:rPr>
              <a:t>‹#›</a:t>
            </a:fld>
            <a:endParaRPr lang="en-US" sz="700" dirty="0">
              <a:solidFill>
                <a:schemeClr val="bg1">
                  <a:lumMod val="75000"/>
                </a:schemeClr>
              </a:solidFill>
              <a:latin typeface="+mj-lt"/>
            </a:endParaRPr>
          </a:p>
        </p:txBody>
      </p:sp>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490A1D4F-89C0-4075-B4B3-7CBBB6C3B290}" type="slidenum">
              <a:rPr lang="en-US" smtClean="0"/>
              <a:t>‹#›</a:t>
            </a:fld>
            <a:endParaRPr lang="en-US"/>
          </a:p>
        </p:txBody>
      </p:sp>
    </p:spTree>
    <p:extLst>
      <p:ext uri="{BB962C8B-B14F-4D97-AF65-F5344CB8AC3E}">
        <p14:creationId xmlns:p14="http://schemas.microsoft.com/office/powerpoint/2010/main" val="21816506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1093788"/>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91089" y="4929028"/>
            <a:ext cx="6228222" cy="3670141"/>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p:nvSpPr>
        <p:spPr>
          <a:xfrm>
            <a:off x="467360" y="9123546"/>
            <a:ext cx="1304030" cy="92333"/>
          </a:xfrm>
          <a:prstGeom prst="rect">
            <a:avLst/>
          </a:prstGeom>
          <a:noFill/>
        </p:spPr>
        <p:txBody>
          <a:bodyPr wrap="none" lIns="0" tIns="0" rIns="0" bIns="0" rtlCol="0">
            <a:spAutoFit/>
          </a:bodyPr>
          <a:lstStyle/>
          <a:p>
            <a:r>
              <a:rPr lang="en-US" sz="600" dirty="0">
                <a:solidFill>
                  <a:schemeClr val="bg1">
                    <a:lumMod val="75000"/>
                  </a:schemeClr>
                </a:solidFill>
                <a:latin typeface="+mj-lt"/>
              </a:rPr>
              <a:t>Copyright </a:t>
            </a:r>
            <a:r>
              <a:rPr lang="is-IS" sz="600" dirty="0">
                <a:solidFill>
                  <a:schemeClr val="bg1">
                    <a:lumMod val="75000"/>
                  </a:schemeClr>
                </a:solidFill>
                <a:latin typeface="+mj-lt"/>
              </a:rPr>
              <a:t>2016</a:t>
            </a:r>
            <a:r>
              <a:rPr lang="en-US" sz="600" dirty="0">
                <a:solidFill>
                  <a:schemeClr val="bg1">
                    <a:lumMod val="75000"/>
                  </a:schemeClr>
                </a:solidFill>
                <a:latin typeface="+mj-lt"/>
              </a:rPr>
              <a:t> Duarte Inc. Confidential.</a:t>
            </a:r>
          </a:p>
        </p:txBody>
      </p:sp>
      <p:sp>
        <p:nvSpPr>
          <p:cNvPr id="14" name="TextBox 13"/>
          <p:cNvSpPr txBox="1"/>
          <p:nvPr/>
        </p:nvSpPr>
        <p:spPr>
          <a:xfrm>
            <a:off x="6447752" y="9123546"/>
            <a:ext cx="78654" cy="93872"/>
          </a:xfrm>
          <a:prstGeom prst="rect">
            <a:avLst/>
          </a:prstGeom>
          <a:noFill/>
        </p:spPr>
        <p:txBody>
          <a:bodyPr wrap="none" lIns="0" tIns="0" rIns="0" bIns="0" rtlCol="0">
            <a:spAutoFit/>
          </a:bodyPr>
          <a:lstStyle/>
          <a:p>
            <a:pPr algn="r"/>
            <a:fld id="{342FB9F6-3526-4818-B864-6624DDD159B3}" type="slidenum">
              <a:rPr lang="en-US" sz="600" smtClean="0">
                <a:solidFill>
                  <a:schemeClr val="bg1">
                    <a:lumMod val="75000"/>
                  </a:schemeClr>
                </a:solidFill>
                <a:latin typeface="+mj-lt"/>
              </a:rPr>
              <a:t>‹#›</a:t>
            </a:fld>
            <a:endParaRPr lang="en-US" sz="600" dirty="0">
              <a:solidFill>
                <a:schemeClr val="bg1">
                  <a:lumMod val="75000"/>
                </a:schemeClr>
              </a:solidFill>
              <a:latin typeface="+mj-lt"/>
            </a:endParaRPr>
          </a:p>
        </p:txBody>
      </p:sp>
    </p:spTree>
    <p:extLst>
      <p:ext uri="{BB962C8B-B14F-4D97-AF65-F5344CB8AC3E}">
        <p14:creationId xmlns:p14="http://schemas.microsoft.com/office/powerpoint/2010/main" val="2381874313"/>
      </p:ext>
    </p:extLst>
  </p:cSld>
  <p:clrMap bg1="lt1" tx1="dk1" bg2="lt2" tx2="dk2" accent1="accent1" accent2="accent2" accent3="accent3" accent4="accent4" accent5="accent5" accent6="accent6" hlink="hlink" folHlink="folHlink"/>
  <p:hf sldNum="0" hdr="0" ftr="0" dt="0"/>
  <p:notesStyle>
    <a:lvl1pPr marL="85736" indent="-85736" algn="l" defTabSz="685891" rtl="0" eaLnBrk="1" latinLnBrk="0" hangingPunct="1">
      <a:lnSpc>
        <a:spcPct val="85000"/>
      </a:lnSpc>
      <a:spcBef>
        <a:spcPts val="600"/>
      </a:spcBef>
      <a:spcAft>
        <a:spcPts val="150"/>
      </a:spcAft>
      <a:buFont typeface="Arial" pitchFamily="34" charset="0"/>
      <a:buChar char="•"/>
      <a:defRPr sz="900" kern="1200">
        <a:solidFill>
          <a:schemeClr val="bg1">
            <a:lumMod val="50000"/>
          </a:schemeClr>
        </a:solidFill>
        <a:latin typeface="+mj-lt"/>
        <a:ea typeface="+mn-ea"/>
        <a:cs typeface="+mn-cs"/>
      </a:defRPr>
    </a:lvl1pPr>
    <a:lvl2pPr marL="171473" indent="-85736" algn="l" defTabSz="685891" rtl="0" eaLnBrk="1" latinLnBrk="0" hangingPunct="1">
      <a:lnSpc>
        <a:spcPct val="85000"/>
      </a:lnSpc>
      <a:spcAft>
        <a:spcPts val="150"/>
      </a:spcAft>
      <a:buFont typeface="Arial" pitchFamily="34" charset="0"/>
      <a:buChar char="•"/>
      <a:defRPr sz="825" kern="1200">
        <a:solidFill>
          <a:schemeClr val="bg1">
            <a:lumMod val="50000"/>
          </a:schemeClr>
        </a:solidFill>
        <a:latin typeface="Franklin Gothic Book" pitchFamily="34" charset="0"/>
        <a:ea typeface="+mn-ea"/>
        <a:cs typeface="+mn-cs"/>
      </a:defRPr>
    </a:lvl2pPr>
    <a:lvl3pPr marL="257209" indent="-85736" algn="l" defTabSz="685891" rtl="0" eaLnBrk="1" latinLnBrk="0" hangingPunct="1">
      <a:lnSpc>
        <a:spcPct val="85000"/>
      </a:lnSpc>
      <a:spcAft>
        <a:spcPts val="150"/>
      </a:spcAft>
      <a:buFont typeface="Arial" pitchFamily="34" charset="0"/>
      <a:buChar char="•"/>
      <a:defRPr sz="788" kern="1200">
        <a:solidFill>
          <a:schemeClr val="bg1">
            <a:lumMod val="50000"/>
          </a:schemeClr>
        </a:solidFill>
        <a:latin typeface="Franklin Gothic Book" pitchFamily="34" charset="0"/>
        <a:ea typeface="+mn-ea"/>
        <a:cs typeface="+mn-cs"/>
      </a:defRPr>
    </a:lvl3pPr>
    <a:lvl4pPr marL="342946" indent="-85736" algn="l" defTabSz="685891" rtl="0" eaLnBrk="1" latinLnBrk="0" hangingPunct="1">
      <a:lnSpc>
        <a:spcPct val="85000"/>
      </a:lnSpc>
      <a:spcAft>
        <a:spcPts val="150"/>
      </a:spcAft>
      <a:buFont typeface="Arial" pitchFamily="34" charset="0"/>
      <a:buChar char="•"/>
      <a:defRPr sz="750" kern="1200">
        <a:solidFill>
          <a:schemeClr val="bg1">
            <a:lumMod val="50000"/>
          </a:schemeClr>
        </a:solidFill>
        <a:latin typeface="Franklin Gothic Book" pitchFamily="34" charset="0"/>
        <a:ea typeface="+mn-ea"/>
        <a:cs typeface="+mn-cs"/>
      </a:defRPr>
    </a:lvl4pPr>
    <a:lvl5pPr marL="428682" indent="-85736" algn="l" defTabSz="685891" rtl="0" eaLnBrk="1" latinLnBrk="0" hangingPunct="1">
      <a:lnSpc>
        <a:spcPct val="85000"/>
      </a:lnSpc>
      <a:spcAft>
        <a:spcPts val="150"/>
      </a:spcAft>
      <a:buFont typeface="Arial" pitchFamily="34" charset="0"/>
      <a:buChar char="•"/>
      <a:defRPr sz="675" kern="1200">
        <a:solidFill>
          <a:schemeClr val="bg1">
            <a:lumMod val="50000"/>
          </a:schemeClr>
        </a:solidFill>
        <a:latin typeface="Franklin Gothic Book" pitchFamily="34" charset="0"/>
        <a:ea typeface="+mn-ea"/>
        <a:cs typeface="+mn-cs"/>
      </a:defRPr>
    </a:lvl5pPr>
    <a:lvl6pPr marL="1714729" algn="l" defTabSz="685891" rtl="0" eaLnBrk="1" latinLnBrk="0" hangingPunct="1">
      <a:defRPr sz="900" kern="1200">
        <a:solidFill>
          <a:schemeClr val="tx1"/>
        </a:solidFill>
        <a:latin typeface="+mn-lt"/>
        <a:ea typeface="+mn-ea"/>
        <a:cs typeface="+mn-cs"/>
      </a:defRPr>
    </a:lvl6pPr>
    <a:lvl7pPr marL="2057674" algn="l" defTabSz="685891" rtl="0" eaLnBrk="1" latinLnBrk="0" hangingPunct="1">
      <a:defRPr sz="900" kern="1200">
        <a:solidFill>
          <a:schemeClr val="tx1"/>
        </a:solidFill>
        <a:latin typeface="+mn-lt"/>
        <a:ea typeface="+mn-ea"/>
        <a:cs typeface="+mn-cs"/>
      </a:defRPr>
    </a:lvl7pPr>
    <a:lvl8pPr marL="2400620" algn="l" defTabSz="685891" rtl="0" eaLnBrk="1" latinLnBrk="0" hangingPunct="1">
      <a:defRPr sz="900" kern="1200">
        <a:solidFill>
          <a:schemeClr val="tx1"/>
        </a:solidFill>
        <a:latin typeface="+mn-lt"/>
        <a:ea typeface="+mn-ea"/>
        <a:cs typeface="+mn-cs"/>
      </a:defRPr>
    </a:lvl8pPr>
    <a:lvl9pPr marL="2743566" algn="l" defTabSz="68589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744018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314750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indent="0">
              <a:buNone/>
            </a:pPr>
            <a:r>
              <a:rPr lang="en-US" dirty="0" smtClean="0"/>
              <a:t>In</a:t>
            </a:r>
            <a:r>
              <a:rPr lang="en-US" baseline="0" dirty="0" smtClean="0"/>
              <a:t> case you weren’t aware, </a:t>
            </a:r>
            <a:r>
              <a:rPr lang="en-US" baseline="0" dirty="0" err="1" smtClean="0"/>
              <a:t>Blackbaud</a:t>
            </a:r>
            <a:r>
              <a:rPr lang="en-US" baseline="0" dirty="0" smtClean="0"/>
              <a:t> has a pattern to transform a standard form into a wizard.</a:t>
            </a:r>
          </a:p>
          <a:p>
            <a:pPr marL="0" indent="0">
              <a:buNone/>
            </a:pPr>
            <a:endParaRPr lang="en-US" baseline="0" dirty="0" smtClean="0"/>
          </a:p>
          <a:p>
            <a:pPr marL="0" indent="0">
              <a:buNone/>
            </a:pPr>
            <a:r>
              <a:rPr lang="en-US" baseline="0" dirty="0" smtClean="0"/>
              <a:t>This is the “Add Import Process” form using that pattern</a:t>
            </a:r>
          </a:p>
          <a:p>
            <a:pPr marL="0" indent="0">
              <a:buNone/>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sz="900" dirty="0" smtClean="0">
                <a:solidFill>
                  <a:schemeClr val="tx2"/>
                </a:solidFill>
              </a:rPr>
              <a:t>It’s very useful for multi-step forms with fewer fields and less complexity</a:t>
            </a:r>
          </a:p>
        </p:txBody>
      </p:sp>
    </p:spTree>
    <p:extLst>
      <p:ext uri="{BB962C8B-B14F-4D97-AF65-F5344CB8AC3E}">
        <p14:creationId xmlns:p14="http://schemas.microsoft.com/office/powerpoint/2010/main" val="1004358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indent="0">
              <a:buNone/>
            </a:pPr>
            <a:r>
              <a:rPr lang="en-US" baseline="0" dirty="0" smtClean="0"/>
              <a:t>Trip </a:t>
            </a:r>
            <a:r>
              <a:rPr lang="en-US" baseline="0" dirty="0" err="1" smtClean="0"/>
              <a:t>Ottinger</a:t>
            </a:r>
            <a:r>
              <a:rPr lang="en-US" baseline="0" dirty="0" smtClean="0"/>
              <a:t> has a great post on </a:t>
            </a:r>
            <a:r>
              <a:rPr lang="en-US" baseline="0" dirty="0" err="1" smtClean="0"/>
              <a:t>BBDevNet</a:t>
            </a:r>
            <a:r>
              <a:rPr lang="en-US" baseline="0" dirty="0" smtClean="0"/>
              <a:t> explaining how to leverage the “Guided User Experience” pattern</a:t>
            </a:r>
          </a:p>
          <a:p>
            <a:pPr marL="0" indent="0">
              <a:buNone/>
            </a:pPr>
            <a:endParaRPr lang="en-US" baseline="0" dirty="0" smtClean="0"/>
          </a:p>
          <a:p>
            <a:pPr marL="0" indent="0">
              <a:buNone/>
            </a:pPr>
            <a:r>
              <a:rPr lang="en-US" baseline="0" dirty="0" smtClean="0"/>
              <a:t>Because it’s essentially a standard CRM form with an altered UI, it has the same UX challenges for any CRM Add/Edit form with large, complex data sets</a:t>
            </a:r>
          </a:p>
          <a:p>
            <a:pPr marL="0" indent="0">
              <a:buNone/>
            </a:pPr>
            <a:endParaRPr lang="en-US" baseline="0" dirty="0" smtClean="0"/>
          </a:p>
          <a:p>
            <a:pPr marL="0" indent="0">
              <a:buNone/>
            </a:pPr>
            <a:r>
              <a:rPr lang="en-US" baseline="0" dirty="0" smtClean="0"/>
              <a:t>Here are the main challenges we ran into that swayed us into creating our own</a:t>
            </a:r>
          </a:p>
          <a:p>
            <a:pPr marL="0" indent="0">
              <a:buNone/>
            </a:pPr>
            <a:endParaRPr lang="en-US" baseline="0" dirty="0" smtClean="0"/>
          </a:p>
          <a:p>
            <a:pPr marL="0" indent="0">
              <a:buNone/>
            </a:pPr>
            <a:r>
              <a:rPr lang="en-US" baseline="0" dirty="0" smtClean="0"/>
              <a:t>** All data needs to be entered and valid before saving the form.</a:t>
            </a:r>
          </a:p>
          <a:p>
            <a:pPr marL="342946" lvl="3" indent="-85736"/>
            <a:r>
              <a:rPr lang="en-US" baseline="0" dirty="0" smtClean="0"/>
              <a:t>We anticipated that users may not have all the information necessary to complete the form in a single session. </a:t>
            </a:r>
          </a:p>
          <a:p>
            <a:pPr marL="342946" lvl="3" indent="-85736"/>
            <a:endParaRPr lang="en-US" baseline="0" dirty="0" smtClean="0"/>
          </a:p>
          <a:p>
            <a:pPr marL="342946" lvl="3" indent="-85736"/>
            <a:r>
              <a:rPr lang="en-US" baseline="0" dirty="0" smtClean="0"/>
              <a:t>This would quickly become a point of frustration if they entered some data and ran into a roadblock and they had to start over again.</a:t>
            </a:r>
          </a:p>
          <a:p>
            <a:pPr marL="0" indent="0">
              <a:buNone/>
            </a:pPr>
            <a:endParaRPr lang="en-US" baseline="0" dirty="0" smtClean="0"/>
          </a:p>
          <a:p>
            <a:pPr marL="0" indent="0">
              <a:buNone/>
            </a:pPr>
            <a:r>
              <a:rPr lang="en-US" baseline="0" dirty="0" smtClean="0"/>
              <a:t>You might say that they could just leave the form up and come back to it at a later time.</a:t>
            </a:r>
          </a:p>
          <a:p>
            <a:pPr marL="0" indent="0">
              <a:buNone/>
            </a:pPr>
            <a:endParaRPr lang="en-US" baseline="0" dirty="0" smtClean="0"/>
          </a:p>
          <a:p>
            <a:pPr marL="0" indent="0">
              <a:buNone/>
            </a:pPr>
            <a:r>
              <a:rPr lang="en-US" baseline="0" dirty="0" smtClean="0"/>
              <a:t>** However, CRM “popup” forms disappear along with all their data if a user’s session times out or an app pool recycle occurs</a:t>
            </a:r>
          </a:p>
          <a:p>
            <a:pPr marL="342946" lvl="3" indent="-85736"/>
            <a:r>
              <a:rPr lang="en-US" baseline="0" dirty="0" smtClean="0"/>
              <a:t>I don’t know about you, but I know I’ve had the following scenario happen to me – especially early on in my usage of the CRM web shell.</a:t>
            </a:r>
          </a:p>
          <a:p>
            <a:pPr marL="342946" lvl="3" indent="-85736"/>
            <a:endParaRPr lang="en-US" baseline="0" dirty="0" smtClean="0"/>
          </a:p>
          <a:p>
            <a:pPr marL="640080" lvl="4" indent="-85736">
              <a:buFont typeface="Courier New" panose="02070309020205020404" pitchFamily="49" charset="0"/>
              <a:buChar char="o"/>
            </a:pPr>
            <a:r>
              <a:rPr lang="en-US" baseline="0" dirty="0" smtClean="0"/>
              <a:t>You’re creating a new query in CRM.</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You’ve gone down a hundred rabbit holes trying to find the correct  sub node of a sub node of a sub node</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You’re almost done when you get an important call</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You hurriedly click save and take the call </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After the 20 minute call is done you look back at your screen and CRM has timed out.</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Bye </a:t>
            </a:r>
            <a:r>
              <a:rPr lang="en-US" baseline="0" dirty="0" err="1" smtClean="0"/>
              <a:t>bye</a:t>
            </a:r>
            <a:r>
              <a:rPr lang="en-US" baseline="0" dirty="0" smtClean="0"/>
              <a:t> query</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Everything you’ve done for the past ½ hour is gone.</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Why?</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Because you forgot that this was a new query and you hadn’t entered a name for the query, so the form didn’t actually save, because it didn’t pass validation.</a:t>
            </a:r>
          </a:p>
          <a:p>
            <a:pPr marL="640080" lvl="4" indent="-85736">
              <a:buFont typeface="Courier New" panose="02070309020205020404" pitchFamily="49" charset="0"/>
              <a:buChar char="o"/>
            </a:pPr>
            <a:endParaRPr lang="en-US" baseline="0" dirty="0" smtClean="0"/>
          </a:p>
          <a:p>
            <a:pPr marL="640080" lvl="4" indent="-85736">
              <a:buFont typeface="Courier New" panose="02070309020205020404" pitchFamily="49" charset="0"/>
              <a:buChar char="o"/>
            </a:pPr>
            <a:r>
              <a:rPr lang="en-US" baseline="0" dirty="0" smtClean="0"/>
              <a:t>Your query and everything associated with it is gone</a:t>
            </a:r>
          </a:p>
          <a:p>
            <a:pPr marL="640080" lvl="4" indent="-85736">
              <a:buFont typeface="Courier New" panose="02070309020205020404" pitchFamily="49" charset="0"/>
              <a:buChar char="o"/>
            </a:pPr>
            <a:endParaRPr lang="en-US" baseline="0" dirty="0" smtClean="0"/>
          </a:p>
          <a:p>
            <a:pPr marL="342946" lvl="3" indent="-85736"/>
            <a:r>
              <a:rPr lang="en-US" baseline="0" dirty="0" smtClean="0"/>
              <a:t>We didn’t want this to happen to the users of our form.</a:t>
            </a:r>
          </a:p>
          <a:p>
            <a:pPr marL="171473" lvl="2" indent="0">
              <a:buNone/>
            </a:pPr>
            <a:endParaRPr lang="en-US" baseline="0" dirty="0" smtClean="0"/>
          </a:p>
          <a:p>
            <a:pPr marL="0" indent="0">
              <a:buNone/>
            </a:pPr>
            <a:r>
              <a:rPr lang="en-US" baseline="0" dirty="0" smtClean="0"/>
              <a:t>** The last major reason we went a different direction was maintainability.  </a:t>
            </a:r>
          </a:p>
          <a:p>
            <a:pPr marL="342946" marR="0" lvl="3" indent="-85736" algn="l" defTabSz="685891" rtl="0" eaLnBrk="1" fontAlgn="auto" latinLnBrk="0" hangingPunct="1">
              <a:lnSpc>
                <a:spcPct val="85000"/>
              </a:lnSpc>
              <a:spcBef>
                <a:spcPts val="600"/>
              </a:spcBef>
              <a:spcAft>
                <a:spcPts val="150"/>
              </a:spcAft>
              <a:buClrTx/>
              <a:buSzTx/>
              <a:tabLst/>
              <a:defRPr/>
            </a:pPr>
            <a:r>
              <a:rPr lang="en-US" sz="750" dirty="0" smtClean="0"/>
              <a:t>Maintenance is more difficult for very large forms, since it is in a single object.  Therefore making it more difficult for junior level developers to create and maintain individual tabs with complex behavior</a:t>
            </a:r>
          </a:p>
          <a:p>
            <a:pPr marL="0" indent="0">
              <a:buNone/>
            </a:pPr>
            <a:endParaRPr lang="en-US" baseline="0" dirty="0" smtClean="0"/>
          </a:p>
          <a:p>
            <a:pPr marL="342946" lvl="3" indent="-85736"/>
            <a:r>
              <a:rPr lang="en-US" baseline="0" dirty="0" smtClean="0"/>
              <a:t>Our solution is much more modular in nature and therefore a lot easier for a Junior Programmer to modify a small portion of it or to add functionality</a:t>
            </a:r>
          </a:p>
          <a:p>
            <a:pPr marL="342946" lvl="3" indent="-85736"/>
            <a:endParaRPr lang="en-US" baseline="0" dirty="0" smtClean="0"/>
          </a:p>
          <a:p>
            <a:pPr marL="257210" lvl="3" indent="0">
              <a:buNone/>
            </a:pPr>
            <a:endParaRPr lang="en-US" baseline="0" dirty="0" smtClean="0"/>
          </a:p>
        </p:txBody>
      </p:sp>
    </p:spTree>
    <p:extLst>
      <p:ext uri="{BB962C8B-B14F-4D97-AF65-F5344CB8AC3E}">
        <p14:creationId xmlns:p14="http://schemas.microsoft.com/office/powerpoint/2010/main" val="306059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1633693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dirty="0" smtClean="0"/>
              <a:t>Our form is all contained in a single page.  It’s the same page for all </a:t>
            </a:r>
            <a:r>
              <a:rPr lang="en-US" baseline="0" dirty="0" smtClean="0"/>
              <a:t>steps.</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dirty="0" smtClean="0"/>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dirty="0" smtClean="0"/>
              <a:t>**Let’s look at the Query</a:t>
            </a:r>
            <a:r>
              <a:rPr lang="en-US" baseline="0" dirty="0" smtClean="0"/>
              <a:t> String</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257209" marR="0" lvl="2"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dirty="0" smtClean="0"/>
              <a:t>**Here is the page id</a:t>
            </a:r>
          </a:p>
          <a:p>
            <a:pPr marL="257209" marR="0" lvl="2"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dirty="0" smtClean="0"/>
          </a:p>
          <a:p>
            <a:pPr marL="257209" marR="0" lvl="2"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**Here is the record id or page context id</a:t>
            </a:r>
          </a:p>
          <a:p>
            <a:pPr marL="257209" marR="0" lvl="2"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342946" marR="0" lvl="3"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It’s a compound key which stores</a:t>
            </a:r>
          </a:p>
          <a:p>
            <a:pPr marL="342946" marR="0" lvl="3"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428682" marR="0" lvl="4"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 the ID of the record being displayed </a:t>
            </a:r>
          </a:p>
          <a:p>
            <a:pPr marL="428682" marR="0" lvl="4"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428682" marR="0" lvl="4"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 the ID of the Step to display.</a:t>
            </a:r>
          </a:p>
          <a:p>
            <a:pPr marL="428682" marR="0" lvl="4"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428682" marR="0" lvl="4"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The IDs are separated by a comma, which is 2C in hex</a:t>
            </a:r>
          </a:p>
          <a:p>
            <a:pPr marL="1714729" marR="0" lvl="5"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 To facilitate moving from one step to another, we navigate to the same page and just change the Step ID portion of the page context id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p:txBody>
      </p:sp>
    </p:spTree>
    <p:extLst>
      <p:ext uri="{BB962C8B-B14F-4D97-AF65-F5344CB8AC3E}">
        <p14:creationId xmlns:p14="http://schemas.microsoft.com/office/powerpoint/2010/main" val="81175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dirty="0" smtClean="0"/>
              <a:t>What are the different objects</a:t>
            </a:r>
            <a:r>
              <a:rPr lang="en-US" baseline="0" dirty="0" smtClean="0"/>
              <a:t> that make up our page?</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dirty="0" smtClean="0"/>
          </a:p>
          <a:p>
            <a:pPr marL="85736" indent="-85736"/>
            <a:r>
              <a:rPr lang="en-US" dirty="0" smtClean="0"/>
              <a:t>The top section is the standard Summary Section of the page containing a single Custom UI Model data form</a:t>
            </a:r>
          </a:p>
          <a:p>
            <a:pPr marL="85736" indent="-85736"/>
            <a:endParaRPr lang="en-US" dirty="0" smtClean="0"/>
          </a:p>
          <a:p>
            <a:pPr marL="85736" indent="-85736"/>
            <a:r>
              <a:rPr lang="en-US" dirty="0" smtClean="0"/>
              <a:t>**The</a:t>
            </a:r>
            <a:r>
              <a:rPr lang="en-US" baseline="0" dirty="0" smtClean="0"/>
              <a:t> bottom section is the standard Tabs section.  </a:t>
            </a:r>
          </a:p>
          <a:p>
            <a:pPr marL="342946" lvl="3" indent="-85736"/>
            <a:r>
              <a:rPr lang="en-US" baseline="0" dirty="0" smtClean="0"/>
              <a:t>We only show the Tab that corresponds to the current Step and hide all others</a:t>
            </a:r>
          </a:p>
          <a:p>
            <a:pPr marL="685800" lvl="5" indent="0">
              <a:buNone/>
            </a:pPr>
            <a:r>
              <a:rPr lang="en-US" baseline="0" dirty="0" smtClean="0"/>
              <a:t>This simplifies the UI since the tab UI is never visible</a:t>
            </a:r>
          </a:p>
          <a:p>
            <a:pPr marL="428682" lvl="4" indent="-85736"/>
            <a:endParaRPr lang="en-US" baseline="0" dirty="0" smtClean="0"/>
          </a:p>
          <a:p>
            <a:pPr marL="342946" lvl="3" indent="-85736"/>
            <a:r>
              <a:rPr lang="en-US" baseline="0" dirty="0" smtClean="0"/>
              <a:t>On this tab we have another Custom UI Model data form</a:t>
            </a:r>
          </a:p>
          <a:p>
            <a:pPr marL="685800" lvl="5" indent="0">
              <a:buNone/>
            </a:pPr>
            <a:r>
              <a:rPr lang="en-US" baseline="0" dirty="0" smtClean="0"/>
              <a:t>We’ll explore this more later, but I just want to mention that we went with a Custom UI Model data form to allow the user to enter data directly into the form instead of having to click add/edit actions; again simplifying the UI</a:t>
            </a:r>
          </a:p>
          <a:p>
            <a:pPr marL="342946" lvl="4" indent="0">
              <a:buNone/>
            </a:pPr>
            <a:endParaRPr lang="en-US" baseline="0" dirty="0" smtClean="0"/>
          </a:p>
          <a:p>
            <a:pPr marL="342946" lvl="3" indent="-85736"/>
            <a:r>
              <a:rPr lang="en-US" baseline="0" dirty="0" smtClean="0"/>
              <a:t>The other thing to note is that any CRM objects that can be displayed on a tab can be utilized here as well.</a:t>
            </a:r>
          </a:p>
          <a:p>
            <a:pPr marL="342946" lvl="4" indent="0">
              <a:buNone/>
            </a:pPr>
            <a:r>
              <a:rPr lang="en-US" baseline="0" dirty="0" smtClean="0"/>
              <a:t>	Data lists, list builders, view forms, actions, …</a:t>
            </a:r>
          </a:p>
          <a:p>
            <a:pPr marL="257209" lvl="2" indent="-85736"/>
            <a:endParaRPr lang="en-US" baseline="0" dirty="0" smtClean="0"/>
          </a:p>
          <a:p>
            <a:pPr marL="85736" lvl="0" indent="-85736"/>
            <a:r>
              <a:rPr lang="en-US" baseline="0" dirty="0" smtClean="0"/>
              <a:t>** The “Helpful hints” section is an Explorer Bar Section that displays a View data form in order to pull the hints specific to the Step or Tab being displayed.</a:t>
            </a:r>
            <a:endParaRPr lang="en-US" baseline="0" dirty="0"/>
          </a:p>
          <a:p>
            <a:pPr marL="85736" lvl="0" indent="-85736"/>
            <a:endParaRPr lang="en-US" baseline="0" dirty="0" smtClean="0"/>
          </a:p>
          <a:p>
            <a:pPr marL="85736" lvl="0" indent="-85736"/>
            <a:r>
              <a:rPr lang="en-US" baseline="0" dirty="0" smtClean="0"/>
              <a:t>NOTE: We use the terms Step and Page interchangeably to reference what is displayed when you are on a specific Step of the form. Initially we were going to have each Step contained in a separate CRM Page, but then landed on the current design of a single page with the Steps on tabs. I apologize for the confusion now that this may cause.</a:t>
            </a:r>
            <a:endParaRPr lang="en-US" baseline="0" dirty="0"/>
          </a:p>
        </p:txBody>
      </p:sp>
    </p:spTree>
    <p:extLst>
      <p:ext uri="{BB962C8B-B14F-4D97-AF65-F5344CB8AC3E}">
        <p14:creationId xmlns:p14="http://schemas.microsoft.com/office/powerpoint/2010/main" val="320918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2458457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indent="0">
              <a:buNone/>
            </a:pPr>
            <a:r>
              <a:rPr lang="en-US" dirty="0" smtClean="0"/>
              <a:t>Let’s take</a:t>
            </a:r>
            <a:r>
              <a:rPr lang="en-US" baseline="0" dirty="0" smtClean="0"/>
              <a:t> a look at the Custom UI Model data form used in the Summary Section</a:t>
            </a:r>
          </a:p>
          <a:p>
            <a:endParaRPr lang="en-US" baseline="0" dirty="0" smtClean="0"/>
          </a:p>
          <a:p>
            <a:pPr marL="0" indent="0">
              <a:buNone/>
            </a:pPr>
            <a:r>
              <a:rPr lang="en-US" baseline="0" dirty="0" smtClean="0"/>
              <a:t>This is a single Custom UI Model data form</a:t>
            </a:r>
          </a:p>
          <a:p>
            <a:endParaRPr lang="en-US" baseline="0" dirty="0" smtClean="0"/>
          </a:p>
          <a:p>
            <a:pPr marL="0" indent="0">
              <a:buNone/>
            </a:pPr>
            <a:r>
              <a:rPr lang="en-US" baseline="0" dirty="0" smtClean="0"/>
              <a:t>**The top half is rendered similarly to a UI Model for a View data form</a:t>
            </a:r>
          </a:p>
          <a:p>
            <a:endParaRPr lang="en-US" baseline="0" dirty="0" smtClean="0"/>
          </a:p>
          <a:p>
            <a:pPr marL="0" indent="0">
              <a:buNone/>
            </a:pPr>
            <a:r>
              <a:rPr lang="en-US" baseline="0" dirty="0" smtClean="0"/>
              <a:t>**The bottom half is </a:t>
            </a:r>
          </a:p>
          <a:p>
            <a:pPr marL="314337" lvl="1" indent="-228600">
              <a:buFont typeface="+mj-lt"/>
              <a:buAutoNum type="arabicPeriod"/>
            </a:pPr>
            <a:r>
              <a:rPr lang="en-US" baseline="0" dirty="0" smtClean="0"/>
              <a:t>Data &amp; Configuration driven </a:t>
            </a:r>
          </a:p>
          <a:p>
            <a:pPr marL="314337" marR="0" lvl="1" indent="-228600" algn="l" defTabSz="685891" rtl="0" eaLnBrk="1" fontAlgn="auto" latinLnBrk="0" hangingPunct="1">
              <a:lnSpc>
                <a:spcPct val="85000"/>
              </a:lnSpc>
              <a:spcBef>
                <a:spcPts val="0"/>
              </a:spcBef>
              <a:spcAft>
                <a:spcPts val="150"/>
              </a:spcAft>
              <a:buClrTx/>
              <a:buSzTx/>
              <a:buFont typeface="+mj-lt"/>
              <a:buAutoNum type="arabicPeriod"/>
              <a:tabLst/>
              <a:defRPr/>
            </a:pPr>
            <a:r>
              <a:rPr lang="en-US" baseline="0" dirty="0" smtClean="0"/>
              <a:t>Dynamically rendered</a:t>
            </a:r>
          </a:p>
          <a:p>
            <a:pPr marL="314337" marR="0" lvl="1" indent="-228600" algn="l" defTabSz="685891" rtl="0" eaLnBrk="1" fontAlgn="auto" latinLnBrk="0" hangingPunct="1">
              <a:lnSpc>
                <a:spcPct val="85000"/>
              </a:lnSpc>
              <a:spcBef>
                <a:spcPts val="0"/>
              </a:spcBef>
              <a:spcAft>
                <a:spcPts val="150"/>
              </a:spcAft>
              <a:buClrTx/>
              <a:buSzTx/>
              <a:buFont typeface="+mj-lt"/>
              <a:buAutoNum type="arabicPeriod"/>
              <a:tabLst/>
              <a:defRPr/>
            </a:pPr>
            <a:endParaRPr lang="en-US" baseline="0" dirty="0" smtClean="0"/>
          </a:p>
          <a:p>
            <a:pPr marL="228600" marR="0" lvl="0" indent="-228600" algn="l" defTabSz="685891" rtl="0" eaLnBrk="1" fontAlgn="auto" latinLnBrk="0" hangingPunct="1">
              <a:lnSpc>
                <a:spcPct val="85000"/>
              </a:lnSpc>
              <a:spcBef>
                <a:spcPts val="0"/>
              </a:spcBef>
              <a:spcAft>
                <a:spcPts val="150"/>
              </a:spcAft>
              <a:buClrTx/>
              <a:buSzTx/>
              <a:buFont typeface="+mj-lt"/>
              <a:buAutoNum type="arabicPeriod"/>
              <a:tabLst/>
              <a:defRPr/>
            </a:pPr>
            <a:r>
              <a:rPr lang="en-US" baseline="0" dirty="0" smtClean="0"/>
              <a:t>Data/Configuration driven </a:t>
            </a:r>
          </a:p>
          <a:p>
            <a:pPr lvl="3"/>
            <a:r>
              <a:rPr lang="en-US" baseline="0" dirty="0" smtClean="0"/>
              <a:t>** the Order, Captions, and Initial State of the Steps are based on Configuration Data &amp; Forms that we created for a configuration admin to maintain</a:t>
            </a:r>
          </a:p>
          <a:p>
            <a:pPr lvl="3"/>
            <a:endParaRPr lang="en-US" baseline="0" dirty="0" smtClean="0"/>
          </a:p>
          <a:p>
            <a:pPr marL="342946" marR="0" lvl="3" indent="-85736" algn="l" defTabSz="685891" rtl="0" eaLnBrk="1" fontAlgn="auto" latinLnBrk="0" hangingPunct="1">
              <a:lnSpc>
                <a:spcPct val="85000"/>
              </a:lnSpc>
              <a:spcBef>
                <a:spcPts val="0"/>
              </a:spcBef>
              <a:spcAft>
                <a:spcPts val="150"/>
              </a:spcAft>
              <a:buClrTx/>
              <a:buSzTx/>
              <a:buFont typeface="Arial" pitchFamily="34" charset="0"/>
              <a:buChar char="•"/>
              <a:tabLst/>
              <a:defRPr/>
            </a:pPr>
            <a:r>
              <a:rPr lang="en-US" baseline="0" dirty="0" smtClean="0"/>
              <a:t>** Every time the page is rendered, we call a </a:t>
            </a:r>
            <a:r>
              <a:rPr lang="en-US" baseline="0" dirty="0" err="1" smtClean="0"/>
              <a:t>sproc</a:t>
            </a:r>
            <a:r>
              <a:rPr lang="en-US" baseline="0" dirty="0" smtClean="0"/>
              <a:t> that returns the list of Steps to display.  It pulls from the table managed by the configuration on the left (USR_CHCF_GIS_PAGE) and a custom table (USR_CHCF_GIS_PAGESTATUS) that contains the current status of each Step/Page</a:t>
            </a:r>
          </a:p>
          <a:p>
            <a:pPr marL="342946" marR="0" lvl="3" indent="-85736" algn="l" defTabSz="685891" rtl="0" eaLnBrk="1" fontAlgn="auto" latinLnBrk="0" hangingPunct="1">
              <a:lnSpc>
                <a:spcPct val="85000"/>
              </a:lnSpc>
              <a:spcBef>
                <a:spcPts val="0"/>
              </a:spcBef>
              <a:spcAft>
                <a:spcPts val="150"/>
              </a:spcAft>
              <a:buClrTx/>
              <a:buSzTx/>
              <a:buFont typeface="Arial" pitchFamily="34" charset="0"/>
              <a:buChar char="•"/>
              <a:tabLst/>
              <a:defRPr/>
            </a:pPr>
            <a:endParaRPr lang="en-US" baseline="0" dirty="0" smtClean="0"/>
          </a:p>
          <a:p>
            <a:pPr marL="342946" marR="0" lvl="3" indent="-85736" algn="l" defTabSz="685891" rtl="0" eaLnBrk="1" fontAlgn="auto" latinLnBrk="0" hangingPunct="1">
              <a:lnSpc>
                <a:spcPct val="85000"/>
              </a:lnSpc>
              <a:spcBef>
                <a:spcPts val="0"/>
              </a:spcBef>
              <a:spcAft>
                <a:spcPts val="150"/>
              </a:spcAft>
              <a:buClrTx/>
              <a:buSzTx/>
              <a:buFont typeface="Arial" pitchFamily="34" charset="0"/>
              <a:buChar char="•"/>
              <a:tabLst/>
              <a:defRPr/>
            </a:pPr>
            <a:r>
              <a:rPr lang="en-US" baseline="0" dirty="0" smtClean="0"/>
              <a:t>** As you can see from the result set, </a:t>
            </a:r>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r>
              <a:rPr lang="en-US" baseline="0" dirty="0" smtClean="0"/>
              <a:t>The ID used in the compound Page Context ID for the Step</a:t>
            </a:r>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endParaRPr lang="en-US" baseline="0" dirty="0" smtClean="0"/>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r>
              <a:rPr lang="en-US" baseline="0" dirty="0" smtClean="0"/>
              <a:t>The SEQUENCENO column, which comes from the configuration on the left, determines the order the Steps are displayed</a:t>
            </a:r>
          </a:p>
          <a:p>
            <a:pPr marL="914400" marR="0" lvl="5" indent="-228600" algn="l" defTabSz="685891" rtl="0" eaLnBrk="1" fontAlgn="auto" latinLnBrk="0" hangingPunct="1">
              <a:lnSpc>
                <a:spcPct val="85000"/>
              </a:lnSpc>
              <a:spcBef>
                <a:spcPts val="0"/>
              </a:spcBef>
              <a:spcAft>
                <a:spcPts val="150"/>
              </a:spcAft>
              <a:buClrTx/>
              <a:buSzTx/>
              <a:buFont typeface="Arial" panose="020B0604020202020204" pitchFamily="34" charset="0"/>
              <a:buChar char="•"/>
              <a:tabLst/>
              <a:defRPr/>
            </a:pPr>
            <a:r>
              <a:rPr lang="en-US" baseline="0" dirty="0" smtClean="0"/>
              <a:t>It is NOT the Step Number in the circles.  That is dynamically generated, since the number of Steps is dynamic</a:t>
            </a:r>
          </a:p>
          <a:p>
            <a:pPr marL="685800" marR="0" lvl="5" indent="0" algn="l" defTabSz="685891" rtl="0" eaLnBrk="1" fontAlgn="auto" latinLnBrk="0" hangingPunct="1">
              <a:lnSpc>
                <a:spcPct val="85000"/>
              </a:lnSpc>
              <a:spcBef>
                <a:spcPts val="0"/>
              </a:spcBef>
              <a:spcAft>
                <a:spcPts val="150"/>
              </a:spcAft>
              <a:buClrTx/>
              <a:buSzTx/>
              <a:buFont typeface="Arial" panose="020B0604020202020204" pitchFamily="34" charset="0"/>
              <a:buNone/>
              <a:tabLst/>
              <a:defRPr/>
            </a:pPr>
            <a:endParaRPr lang="en-US" baseline="0" dirty="0" smtClean="0"/>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r>
              <a:rPr lang="en-US" baseline="0" dirty="0" smtClean="0"/>
              <a:t>The PAGENAME column (also from the configuration) is the Caption of the Step</a:t>
            </a:r>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endParaRPr lang="en-US" baseline="0" dirty="0" smtClean="0"/>
          </a:p>
          <a:p>
            <a:pPr marL="571546" marR="0" lvl="4" indent="-228600" algn="l" defTabSz="685891" rtl="0" eaLnBrk="1" fontAlgn="auto" latinLnBrk="0" hangingPunct="1">
              <a:lnSpc>
                <a:spcPct val="85000"/>
              </a:lnSpc>
              <a:spcBef>
                <a:spcPts val="0"/>
              </a:spcBef>
              <a:spcAft>
                <a:spcPts val="150"/>
              </a:spcAft>
              <a:buClrTx/>
              <a:buSzTx/>
              <a:buFont typeface="+mj-lt"/>
              <a:buAutoNum type="alphaUcPeriod"/>
              <a:tabLst/>
              <a:defRPr/>
            </a:pPr>
            <a:r>
              <a:rPr lang="en-US" baseline="0" dirty="0" smtClean="0"/>
              <a:t>And the STATUS column determines the Color of the Step and whether the Step is enabled.  This comes from a custom table USR_CHCF_GIS_PAGESTATUS</a:t>
            </a:r>
          </a:p>
          <a:p>
            <a:pPr marL="342946" lvl="4" indent="0">
              <a:buNone/>
            </a:pPr>
            <a:endParaRPr lang="en-US" baseline="0" dirty="0" smtClean="0"/>
          </a:p>
          <a:p>
            <a:pPr marL="228600" lvl="0" indent="-228600">
              <a:buFont typeface="+mj-lt"/>
              <a:buAutoNum type="arabicPeriod"/>
            </a:pPr>
            <a:r>
              <a:rPr lang="en-US" baseline="0" dirty="0" smtClean="0"/>
              <a:t>Dynamically rendered</a:t>
            </a:r>
          </a:p>
          <a:p>
            <a:pPr marL="171473" lvl="1" indent="-85736"/>
            <a:r>
              <a:rPr lang="en-US" baseline="0" dirty="0" smtClean="0"/>
              <a:t>The Page Header actually consists of 15 sets of objects – 1 set per Step.</a:t>
            </a:r>
          </a:p>
          <a:p>
            <a:pPr marL="171473" lvl="1" indent="-85736"/>
            <a:endParaRPr lang="en-US" baseline="0" dirty="0" smtClean="0"/>
          </a:p>
          <a:p>
            <a:pPr marL="171473" lvl="1" indent="-85736"/>
            <a:r>
              <a:rPr lang="en-US" baseline="0" dirty="0" smtClean="0"/>
              <a:t>These are rendered each time the CRM Page is loaded by the code behind of the Custom UI Model data form based on these results.</a:t>
            </a:r>
          </a:p>
          <a:p>
            <a:pPr marL="171473" lvl="1" indent="-85736"/>
            <a:endParaRPr lang="en-US" baseline="0" dirty="0" smtClean="0"/>
          </a:p>
          <a:p>
            <a:pPr marL="171473" lvl="1" indent="-85736"/>
            <a:r>
              <a:rPr lang="en-US" baseline="0" dirty="0" smtClean="0"/>
              <a:t>In this case only 8 are used and the other 7 are hidden.</a:t>
            </a:r>
          </a:p>
          <a:p>
            <a:pPr marL="314337" lvl="1" indent="-228600">
              <a:buFont typeface="+mj-lt"/>
              <a:buAutoNum type="arabicPeriod"/>
            </a:pPr>
            <a:endParaRPr lang="en-US" baseline="0" dirty="0" smtClean="0"/>
          </a:p>
          <a:p>
            <a:pPr marL="85736" lvl="0" indent="-85736"/>
            <a:r>
              <a:rPr lang="en-US" baseline="0" dirty="0" smtClean="0"/>
              <a:t>NOTE: It should be noted that this could have been a UI Model View form, but initially we didn’t have any summary data, just the Steps, so I started with the Custom UI Model.</a:t>
            </a:r>
          </a:p>
        </p:txBody>
      </p:sp>
    </p:spTree>
    <p:extLst>
      <p:ext uri="{BB962C8B-B14F-4D97-AF65-F5344CB8AC3E}">
        <p14:creationId xmlns:p14="http://schemas.microsoft.com/office/powerpoint/2010/main" val="141143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r>
              <a:rPr lang="en-US" dirty="0" smtClean="0"/>
              <a:t>**Let’s take</a:t>
            </a:r>
            <a:r>
              <a:rPr lang="en-US" baseline="0" dirty="0" smtClean="0"/>
              <a:t> a look at the Spec for the Custom UI Model data form </a:t>
            </a:r>
          </a:p>
          <a:p>
            <a:endParaRPr lang="en-US" baseline="0" dirty="0" smtClean="0"/>
          </a:p>
          <a:p>
            <a:r>
              <a:rPr lang="en-US" baseline="0" dirty="0" smtClean="0"/>
              <a:t>** This first section is like any form spec and controls the top of the header</a:t>
            </a:r>
          </a:p>
          <a:p>
            <a:endParaRPr lang="en-US" baseline="0" dirty="0" smtClean="0"/>
          </a:p>
          <a:p>
            <a:r>
              <a:rPr lang="en-US" baseline="0" dirty="0" smtClean="0"/>
              <a:t>** The next section are placeholders for the Step Number and the Spacer or Gap between Steps for the first row.</a:t>
            </a:r>
          </a:p>
          <a:p>
            <a:pPr lvl="1"/>
            <a:r>
              <a:rPr lang="en-US" baseline="0" dirty="0" smtClean="0"/>
              <a:t>There are a total of 15 sets of Step placeholders to allow for up to three rows of Steps.</a:t>
            </a:r>
          </a:p>
          <a:p>
            <a:pPr lvl="1"/>
            <a:endParaRPr lang="en-US" baseline="0" dirty="0" smtClean="0"/>
          </a:p>
          <a:p>
            <a:pPr lvl="0"/>
            <a:r>
              <a:rPr lang="en-US" baseline="0" dirty="0" smtClean="0"/>
              <a:t>** If we look farther down in specs past the 15 sets of Step Numbers and Spacers</a:t>
            </a:r>
          </a:p>
          <a:p>
            <a:pPr lvl="1"/>
            <a:r>
              <a:rPr lang="en-US" baseline="0" dirty="0" smtClean="0"/>
              <a:t>**We’ll see some vertical Spacers </a:t>
            </a:r>
          </a:p>
          <a:p>
            <a:pPr lvl="2"/>
            <a:r>
              <a:rPr lang="en-US" baseline="0" dirty="0" smtClean="0"/>
              <a:t>The reason for all the Spacer fields is that the containers for these fields can be used to remove the vertical space when not needed and remove extra gaps at the bottom of the header when only one or two rows of steps are displayed</a:t>
            </a:r>
          </a:p>
          <a:p>
            <a:pPr lvl="2"/>
            <a:endParaRPr lang="en-US" baseline="0" dirty="0" smtClean="0"/>
          </a:p>
          <a:p>
            <a:pPr lvl="0"/>
            <a:r>
              <a:rPr lang="en-US" baseline="0" dirty="0" smtClean="0"/>
              <a:t>** The </a:t>
            </a:r>
            <a:r>
              <a:rPr lang="en-US" baseline="0" dirty="0" err="1" smtClean="0"/>
              <a:t>WebUIComponent</a:t>
            </a:r>
            <a:r>
              <a:rPr lang="en-US" baseline="0" dirty="0" smtClean="0"/>
              <a:t> node is the same as any other data form with a UI Model</a:t>
            </a:r>
          </a:p>
          <a:p>
            <a:pPr lvl="0"/>
            <a:endParaRPr lang="en-US" baseline="0" dirty="0" smtClean="0"/>
          </a:p>
          <a:p>
            <a:pPr lvl="0"/>
            <a:r>
              <a:rPr lang="en-US" baseline="0" dirty="0" smtClean="0"/>
              <a:t>** Lastly, we have the </a:t>
            </a:r>
            <a:r>
              <a:rPr lang="en-US" baseline="0" dirty="0" err="1" smtClean="0"/>
              <a:t>UIActions</a:t>
            </a:r>
            <a:r>
              <a:rPr lang="en-US" baseline="0" dirty="0" smtClean="0"/>
              <a:t> </a:t>
            </a:r>
          </a:p>
          <a:p>
            <a:pPr lvl="1"/>
            <a:r>
              <a:rPr lang="en-US" baseline="0" dirty="0" smtClean="0"/>
              <a:t>The first one is used to create a link on the Constituent Name to the Constituent Page</a:t>
            </a:r>
          </a:p>
          <a:p>
            <a:pPr lvl="1"/>
            <a:r>
              <a:rPr lang="en-US" baseline="0" dirty="0" smtClean="0"/>
              <a:t>The rest of the UI Actions are for the Step Captions as they are clickable.</a:t>
            </a:r>
          </a:p>
          <a:p>
            <a:pPr lvl="0"/>
            <a:endParaRPr lang="en-US" baseline="0" dirty="0" smtClean="0"/>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DID ANYONE CATCH THE PRIMARY DIFFERENCE between Custom UI Model data forms and other data forms?</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baseline="0" dirty="0" smtClean="0"/>
              <a:t>Let’s take a look again at the beginning of the spec file</a:t>
            </a:r>
          </a:p>
          <a:p>
            <a:pPr lvl="0"/>
            <a:endParaRPr lang="en-US" baseline="0" dirty="0" smtClean="0"/>
          </a:p>
        </p:txBody>
      </p:sp>
    </p:spTree>
    <p:extLst>
      <p:ext uri="{BB962C8B-B14F-4D97-AF65-F5344CB8AC3E}">
        <p14:creationId xmlns:p14="http://schemas.microsoft.com/office/powerpoint/2010/main" val="205159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lvl="0"/>
            <a:r>
              <a:rPr lang="en-US" baseline="0" dirty="0" smtClean="0"/>
              <a:t>Let’s take a look again at the beginning of the spec file</a:t>
            </a:r>
          </a:p>
          <a:p>
            <a:pPr lvl="0"/>
            <a:endParaRPr lang="en-US" baseline="0" dirty="0" smtClean="0"/>
          </a:p>
          <a:p>
            <a:pPr lvl="0"/>
            <a:r>
              <a:rPr lang="en-US" baseline="0" dirty="0" smtClean="0"/>
              <a:t>Custom UI Model data forms do not have associated stored procedures.  All data retrieval and saving is done within the code behind.</a:t>
            </a:r>
          </a:p>
        </p:txBody>
      </p:sp>
    </p:spTree>
    <p:extLst>
      <p:ext uri="{BB962C8B-B14F-4D97-AF65-F5344CB8AC3E}">
        <p14:creationId xmlns:p14="http://schemas.microsoft.com/office/powerpoint/2010/main" val="86086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358392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lvl="0"/>
            <a:r>
              <a:rPr lang="en-US" baseline="0" dirty="0" smtClean="0"/>
              <a:t>Speaking of code behind.  What does the code behind for the GIS Page Header spec look like?</a:t>
            </a:r>
          </a:p>
          <a:p>
            <a:pPr lvl="0"/>
            <a:endParaRPr lang="en-US" baseline="0" dirty="0" smtClean="0"/>
          </a:p>
          <a:p>
            <a:pPr lvl="0"/>
            <a:r>
              <a:rPr lang="en-US" baseline="0" dirty="0" smtClean="0"/>
              <a:t>** First let’s look at how a single step is rendered.</a:t>
            </a:r>
          </a:p>
          <a:p>
            <a:pPr lvl="0"/>
            <a:endParaRPr lang="en-US" baseline="0" dirty="0" smtClean="0"/>
          </a:p>
          <a:p>
            <a:pPr lvl="0"/>
            <a:r>
              <a:rPr lang="en-US" baseline="0" dirty="0" smtClean="0"/>
              <a:t>** We created an internal class to manage each Step in the header.  Here are the Properties which reference the UI Model Objects associated with the Step.  </a:t>
            </a:r>
          </a:p>
          <a:p>
            <a:pPr lvl="2"/>
            <a:r>
              <a:rPr lang="en-US" baseline="0" dirty="0" smtClean="0"/>
              <a:t>**The Step Number field</a:t>
            </a:r>
          </a:p>
          <a:p>
            <a:pPr lvl="2"/>
            <a:r>
              <a:rPr lang="en-US" baseline="0" dirty="0" smtClean="0"/>
              <a:t>**The Step UI Action</a:t>
            </a:r>
          </a:p>
          <a:p>
            <a:pPr lvl="2"/>
            <a:r>
              <a:rPr lang="en-US" baseline="0" dirty="0" smtClean="0"/>
              <a:t>**and the Spacer field</a:t>
            </a:r>
          </a:p>
          <a:p>
            <a:pPr lvl="1"/>
            <a:endParaRPr lang="en-US" baseline="0" dirty="0" smtClean="0"/>
          </a:p>
          <a:p>
            <a:pPr lvl="1"/>
            <a:r>
              <a:rPr lang="en-US" baseline="0" dirty="0" smtClean="0"/>
              <a:t>**We set the references in the constructor of the Step class.</a:t>
            </a:r>
          </a:p>
          <a:p>
            <a:pPr lvl="1"/>
            <a:r>
              <a:rPr lang="en-US" baseline="0" dirty="0" smtClean="0"/>
              <a:t>Note that the Value of the Step Number is set here as well.</a:t>
            </a:r>
          </a:p>
          <a:p>
            <a:pPr lvl="1"/>
            <a:endParaRPr lang="en-US" baseline="0" dirty="0" smtClean="0"/>
          </a:p>
          <a:p>
            <a:pPr lvl="0"/>
            <a:r>
              <a:rPr lang="en-US" baseline="0" dirty="0" smtClean="0"/>
              <a:t>**Another property in this class contains the Status of the Step</a:t>
            </a:r>
          </a:p>
          <a:p>
            <a:pPr lvl="0"/>
            <a:endParaRPr lang="en-US" baseline="0" dirty="0" smtClean="0"/>
          </a:p>
          <a:p>
            <a:pPr lvl="0"/>
            <a:r>
              <a:rPr lang="en-US" baseline="0" dirty="0" smtClean="0"/>
              <a:t>The Setter on the Status property is where the styles are applied to each step by using</a:t>
            </a:r>
          </a:p>
          <a:p>
            <a:pPr lvl="1"/>
            <a:r>
              <a:rPr lang="en-US" baseline="0" dirty="0" smtClean="0"/>
              <a:t>the </a:t>
            </a:r>
            <a:r>
              <a:rPr lang="en-US" baseline="0" dirty="0" err="1" smtClean="0"/>
              <a:t>ValueDisplayStyle</a:t>
            </a:r>
            <a:r>
              <a:rPr lang="en-US" baseline="0" dirty="0" smtClean="0"/>
              <a:t> property on the Step Number field</a:t>
            </a:r>
          </a:p>
          <a:p>
            <a:pPr lvl="1"/>
            <a:r>
              <a:rPr lang="en-US" baseline="0" dirty="0" smtClean="0"/>
              <a:t>and the </a:t>
            </a:r>
            <a:r>
              <a:rPr lang="en-US" baseline="0" dirty="0" err="1" smtClean="0"/>
              <a:t>DisplayStyle</a:t>
            </a:r>
            <a:r>
              <a:rPr lang="en-US" baseline="0" dirty="0" smtClean="0"/>
              <a:t> property on the UI Action</a:t>
            </a:r>
          </a:p>
          <a:p>
            <a:pPr lvl="1"/>
            <a:r>
              <a:rPr lang="en-US" baseline="0" dirty="0" smtClean="0"/>
              <a:t>So that when the page is rendered the appropriate CSS Classes are assigned to the objects’ corresponding html element</a:t>
            </a:r>
          </a:p>
          <a:p>
            <a:pPr lvl="1"/>
            <a:endParaRPr lang="en-US" baseline="0" dirty="0" smtClean="0"/>
          </a:p>
          <a:p>
            <a:pPr lvl="0"/>
            <a:r>
              <a:rPr lang="en-US" baseline="0" dirty="0" smtClean="0"/>
              <a:t>Let’s focus on the Key Details Step. </a:t>
            </a:r>
          </a:p>
          <a:p>
            <a:pPr lvl="1"/>
            <a:r>
              <a:rPr lang="en-US" baseline="0" dirty="0" smtClean="0"/>
              <a:t>**The Status is Current so we:</a:t>
            </a:r>
          </a:p>
          <a:p>
            <a:pPr lvl="1"/>
            <a:endParaRPr lang="en-US" baseline="0" dirty="0" smtClean="0"/>
          </a:p>
          <a:p>
            <a:pPr lvl="1"/>
            <a:r>
              <a:rPr lang="en-US" baseline="0" dirty="0" smtClean="0"/>
              <a:t>**Assign these CSS classes to the Step Number Field </a:t>
            </a:r>
          </a:p>
          <a:p>
            <a:pPr lvl="2"/>
            <a:r>
              <a:rPr lang="en-US" baseline="0" dirty="0" smtClean="0"/>
              <a:t>to set the color to gold, have a circular gold border, and a font size of 16px.</a:t>
            </a:r>
          </a:p>
          <a:p>
            <a:pPr lvl="2"/>
            <a:endParaRPr lang="en-US" baseline="0" dirty="0" smtClean="0"/>
          </a:p>
          <a:p>
            <a:pPr lvl="1"/>
            <a:r>
              <a:rPr lang="en-US" baseline="0" dirty="0" smtClean="0"/>
              <a:t>** Assign these CSS classes to the Step UI Action </a:t>
            </a:r>
          </a:p>
          <a:p>
            <a:pPr lvl="2"/>
            <a:r>
              <a:rPr lang="en-US" baseline="0" dirty="0" smtClean="0"/>
              <a:t>To set the color to black with a bold font weight, a font size of 16px, and a gold text shadow</a:t>
            </a:r>
          </a:p>
          <a:p>
            <a:pPr lvl="2"/>
            <a:endParaRPr lang="en-US" baseline="0" dirty="0" smtClean="0"/>
          </a:p>
          <a:p>
            <a:pPr lvl="1"/>
            <a:r>
              <a:rPr lang="en-US" baseline="0" dirty="0" smtClean="0"/>
              <a:t>** Lastly, we disable the UI Action so that the user cannot click the link, since it is the current Step.</a:t>
            </a:r>
          </a:p>
          <a:p>
            <a:pPr lvl="1"/>
            <a:endParaRPr lang="en-US" baseline="0" dirty="0" smtClean="0"/>
          </a:p>
          <a:p>
            <a:pPr marL="85737" lvl="1" indent="0">
              <a:buNone/>
            </a:pPr>
            <a:r>
              <a:rPr lang="en-US" baseline="0" dirty="0" smtClean="0"/>
              <a:t>Note that in some cases we have needed to use the !important rule to force a style</a:t>
            </a:r>
          </a:p>
        </p:txBody>
      </p:sp>
    </p:spTree>
    <p:extLst>
      <p:ext uri="{BB962C8B-B14F-4D97-AF65-F5344CB8AC3E}">
        <p14:creationId xmlns:p14="http://schemas.microsoft.com/office/powerpoint/2010/main" val="2847087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lvl="0"/>
            <a:r>
              <a:rPr lang="en-US" baseline="0" dirty="0" smtClean="0"/>
              <a:t>Now that we understand how the Step class works, we can turn our attention to the Loaded event handler for the Custom UI Model data form</a:t>
            </a:r>
          </a:p>
          <a:p>
            <a:pPr lvl="0"/>
            <a:endParaRPr lang="en-US" baseline="0" dirty="0" smtClean="0"/>
          </a:p>
          <a:p>
            <a:pPr lvl="1"/>
            <a:r>
              <a:rPr lang="en-US" baseline="0" dirty="0" smtClean="0"/>
              <a:t>Here we create an instance of a helper class, which among other things parses the context record id into its two parts.</a:t>
            </a:r>
          </a:p>
          <a:p>
            <a:pPr lvl="1"/>
            <a:endParaRPr lang="en-US" baseline="0" dirty="0" smtClean="0"/>
          </a:p>
          <a:p>
            <a:pPr lvl="1"/>
            <a:r>
              <a:rPr lang="en-US" baseline="0" dirty="0" smtClean="0"/>
              <a:t>Then we call a method that initializes all the step objects passing it the true context id (</a:t>
            </a:r>
            <a:r>
              <a:rPr lang="en-US" baseline="0" dirty="0" err="1" smtClean="0"/>
              <a:t>GISId</a:t>
            </a:r>
            <a:r>
              <a:rPr lang="en-US" baseline="0" dirty="0" smtClean="0"/>
              <a:t>)</a:t>
            </a:r>
          </a:p>
          <a:p>
            <a:pPr lvl="1"/>
            <a:endParaRPr lang="en-US" baseline="0" dirty="0" smtClean="0"/>
          </a:p>
          <a:p>
            <a:pPr lvl="0"/>
            <a:r>
              <a:rPr lang="en-US" baseline="0" dirty="0" smtClean="0"/>
              <a:t>**We use an array to hold one instance of the Step class we just reviewed for each of the 15 possible steps</a:t>
            </a:r>
          </a:p>
          <a:p>
            <a:pPr lvl="0"/>
            <a:endParaRPr lang="en-US" baseline="0" dirty="0" smtClean="0"/>
          </a:p>
        </p:txBody>
      </p:sp>
    </p:spTree>
    <p:extLst>
      <p:ext uri="{BB962C8B-B14F-4D97-AF65-F5344CB8AC3E}">
        <p14:creationId xmlns:p14="http://schemas.microsoft.com/office/powerpoint/2010/main" val="2488961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lvl="0" indent="0">
              <a:buNone/>
            </a:pPr>
            <a:r>
              <a:rPr lang="en-US" baseline="0" dirty="0" smtClean="0"/>
              <a:t>Here is the rest of the </a:t>
            </a:r>
            <a:r>
              <a:rPr lang="en-US" baseline="0" dirty="0" err="1" smtClean="0"/>
              <a:t>IntializeSteps</a:t>
            </a:r>
            <a:r>
              <a:rPr lang="en-US" baseline="0" dirty="0" smtClean="0"/>
              <a:t> method</a:t>
            </a:r>
          </a:p>
          <a:p>
            <a:pPr lvl="0"/>
            <a:endParaRPr lang="en-US" baseline="0" dirty="0" smtClean="0"/>
          </a:p>
          <a:p>
            <a:pPr marL="0" lvl="0" indent="0">
              <a:buNone/>
            </a:pPr>
            <a:r>
              <a:rPr lang="en-US" baseline="0" dirty="0" smtClean="0"/>
              <a:t>**After we initialize the Steps array, </a:t>
            </a:r>
          </a:p>
          <a:p>
            <a:pPr marL="0" lvl="0" indent="0">
              <a:buNone/>
            </a:pPr>
            <a:endParaRPr lang="en-US" baseline="0" dirty="0" smtClean="0"/>
          </a:p>
          <a:p>
            <a:pPr marL="0" lvl="0" indent="0">
              <a:buNone/>
            </a:pPr>
            <a:r>
              <a:rPr lang="en-US" baseline="0" dirty="0" smtClean="0"/>
              <a:t>**We find the Steps that should be displayed by calling the GETVISIBLEPAGES </a:t>
            </a:r>
            <a:r>
              <a:rPr lang="en-US" baseline="0" dirty="0" err="1" smtClean="0"/>
              <a:t>sproc</a:t>
            </a:r>
            <a:r>
              <a:rPr lang="en-US" baseline="0" dirty="0" smtClean="0"/>
              <a:t>.</a:t>
            </a:r>
          </a:p>
          <a:p>
            <a:pPr marL="0" lvl="0" indent="0">
              <a:buNone/>
            </a:pPr>
            <a:endParaRPr lang="en-US" baseline="0" dirty="0" smtClean="0"/>
          </a:p>
          <a:p>
            <a:pPr marL="0" lvl="0" indent="0">
              <a:buNone/>
            </a:pPr>
            <a:r>
              <a:rPr lang="en-US" baseline="0" dirty="0" smtClean="0"/>
              <a:t>This is the </a:t>
            </a:r>
            <a:r>
              <a:rPr lang="en-US" baseline="0" dirty="0" err="1" smtClean="0"/>
              <a:t>sproc</a:t>
            </a:r>
            <a:r>
              <a:rPr lang="en-US" baseline="0" dirty="0" smtClean="0"/>
              <a:t> we discussed earlier. </a:t>
            </a:r>
          </a:p>
        </p:txBody>
      </p:sp>
    </p:spTree>
    <p:extLst>
      <p:ext uri="{BB962C8B-B14F-4D97-AF65-F5344CB8AC3E}">
        <p14:creationId xmlns:p14="http://schemas.microsoft.com/office/powerpoint/2010/main" val="2754775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Which returns the list of visible Steps and their statuses</a:t>
            </a:r>
          </a:p>
          <a:p>
            <a:pPr marL="0" indent="0">
              <a:buNone/>
            </a:pPr>
            <a:endParaRPr lang="en-US" baseline="0" dirty="0" smtClean="0"/>
          </a:p>
        </p:txBody>
      </p:sp>
    </p:spTree>
    <p:extLst>
      <p:ext uri="{BB962C8B-B14F-4D97-AF65-F5344CB8AC3E}">
        <p14:creationId xmlns:p14="http://schemas.microsoft.com/office/powerpoint/2010/main" val="1799338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lvl="0" indent="0">
              <a:buNone/>
            </a:pPr>
            <a:r>
              <a:rPr lang="en-US" baseline="0" dirty="0" smtClean="0"/>
              <a:t>This is the section that processes the results of the </a:t>
            </a:r>
            <a:r>
              <a:rPr lang="en-US" baseline="0" dirty="0" err="1" smtClean="0"/>
              <a:t>sproc</a:t>
            </a:r>
            <a:endParaRPr lang="en-US" baseline="0" dirty="0" smtClean="0"/>
          </a:p>
          <a:p>
            <a:pPr marL="0" lvl="0" indent="0">
              <a:buNone/>
            </a:pPr>
            <a:endParaRPr lang="en-US" baseline="0" dirty="0" smtClean="0"/>
          </a:p>
          <a:p>
            <a:pPr marL="0" lvl="0" indent="0">
              <a:buNone/>
            </a:pPr>
            <a:r>
              <a:rPr lang="en-US" baseline="0" dirty="0" smtClean="0"/>
              <a:t>** Let’s put the result set up here as we look at the while loop</a:t>
            </a:r>
          </a:p>
          <a:p>
            <a:pPr marL="0" lvl="0" indent="0">
              <a:buNone/>
            </a:pPr>
            <a:endParaRPr lang="en-US" baseline="0" dirty="0" smtClean="0"/>
          </a:p>
          <a:p>
            <a:pPr marL="0" lvl="0" indent="0">
              <a:buNone/>
            </a:pPr>
            <a:r>
              <a:rPr lang="en-US" baseline="0" dirty="0" smtClean="0"/>
              <a:t>** And a watch window</a:t>
            </a:r>
          </a:p>
          <a:p>
            <a:pPr marL="0" lvl="0" indent="0">
              <a:buNone/>
            </a:pPr>
            <a:endParaRPr lang="en-US" baseline="0" dirty="0" smtClean="0"/>
          </a:p>
          <a:p>
            <a:pPr marL="0" lvl="0" indent="0">
              <a:buNone/>
            </a:pPr>
            <a:r>
              <a:rPr lang="en-US" baseline="0" dirty="0" smtClean="0"/>
              <a:t>** We increment the </a:t>
            </a:r>
            <a:r>
              <a:rPr lang="en-US" baseline="0" dirty="0" err="1" smtClean="0"/>
              <a:t>StepNumber</a:t>
            </a:r>
            <a:r>
              <a:rPr lang="en-US" baseline="0" dirty="0" smtClean="0"/>
              <a:t> which now = 1</a:t>
            </a:r>
          </a:p>
          <a:p>
            <a:pPr marL="0" lvl="0" indent="0">
              <a:buNone/>
            </a:pPr>
            <a:endParaRPr lang="en-US" baseline="0" dirty="0" smtClean="0"/>
          </a:p>
          <a:p>
            <a:pPr marL="0" lvl="0" indent="0">
              <a:buNone/>
            </a:pPr>
            <a:r>
              <a:rPr lang="en-US" baseline="0" dirty="0" smtClean="0"/>
              <a:t>** We read the Page ID, which = 5a7…</a:t>
            </a:r>
          </a:p>
          <a:p>
            <a:pPr marL="0" lvl="0" indent="0">
              <a:buNone/>
            </a:pPr>
            <a:endParaRPr lang="en-US" baseline="0" dirty="0" smtClean="0"/>
          </a:p>
          <a:p>
            <a:pPr marL="0" lvl="0" indent="0">
              <a:buNone/>
            </a:pPr>
            <a:r>
              <a:rPr lang="en-US" baseline="0" dirty="0" smtClean="0"/>
              <a:t>** We set the Description property of the </a:t>
            </a:r>
            <a:r>
              <a:rPr lang="en-US" baseline="0" dirty="0" err="1" smtClean="0"/>
              <a:t>StepLinkField</a:t>
            </a:r>
            <a:r>
              <a:rPr lang="en-US" baseline="0" dirty="0" smtClean="0"/>
              <a:t> of Step 1 to the Page ID</a:t>
            </a:r>
          </a:p>
          <a:p>
            <a:pPr marL="342946" lvl="3" indent="-85736"/>
            <a:r>
              <a:rPr lang="en-US" baseline="0" dirty="0" smtClean="0"/>
              <a:t>This property is not displayed nor utilized by the UI Action</a:t>
            </a:r>
          </a:p>
          <a:p>
            <a:pPr marL="342946" lvl="3" indent="-85736"/>
            <a:r>
              <a:rPr lang="en-US" baseline="0" dirty="0" smtClean="0"/>
              <a:t>However, we use it to store the Page ID so we can navigate to the proper Step when this UI Action is clicked.</a:t>
            </a:r>
          </a:p>
          <a:p>
            <a:pPr marL="342946" lvl="3" indent="-85736"/>
            <a:r>
              <a:rPr lang="en-US" baseline="0" dirty="0" smtClean="0"/>
              <a:t>We’ll look at how this is used in a minute.</a:t>
            </a:r>
          </a:p>
          <a:p>
            <a:pPr marL="0" lvl="0" indent="0">
              <a:buNone/>
            </a:pPr>
            <a:r>
              <a:rPr lang="en-US" baseline="0" dirty="0" smtClean="0"/>
              <a:t>** Next we set the Caption</a:t>
            </a:r>
          </a:p>
          <a:p>
            <a:pPr marL="0" lvl="0" indent="0">
              <a:buNone/>
            </a:pPr>
            <a:r>
              <a:rPr lang="en-US" baseline="0" dirty="0" smtClean="0"/>
              <a:t>	Caption = Key details</a:t>
            </a:r>
          </a:p>
          <a:p>
            <a:pPr marL="0" lvl="0" indent="0">
              <a:buNone/>
            </a:pPr>
            <a:r>
              <a:rPr lang="en-US" baseline="0" dirty="0" smtClean="0"/>
              <a:t>** Check if we are on the current page (If the page /step we are reading = the current page)</a:t>
            </a:r>
          </a:p>
          <a:p>
            <a:pPr marL="0" lvl="0" indent="0">
              <a:buNone/>
            </a:pPr>
            <a:endParaRPr lang="en-US" baseline="0" dirty="0" smtClean="0"/>
          </a:p>
          <a:p>
            <a:pPr marL="0" lvl="0" indent="0">
              <a:buNone/>
            </a:pPr>
            <a:r>
              <a:rPr lang="en-US" baseline="0" dirty="0" smtClean="0"/>
              <a:t>** Let’s look at the query string at our record id.</a:t>
            </a:r>
          </a:p>
          <a:p>
            <a:pPr marL="0" lvl="0" indent="0">
              <a:buNone/>
            </a:pPr>
            <a:endParaRPr lang="en-US" baseline="0" dirty="0" smtClean="0"/>
          </a:p>
          <a:p>
            <a:pPr marL="0" lvl="0" indent="0">
              <a:buNone/>
            </a:pPr>
            <a:r>
              <a:rPr lang="en-US" baseline="0" dirty="0" smtClean="0"/>
              <a:t>** It does match, so let’s set the Status of this step to Current.</a:t>
            </a:r>
          </a:p>
          <a:p>
            <a:pPr marL="0" lvl="0" indent="0">
              <a:buNone/>
            </a:pPr>
            <a:endParaRPr lang="en-US" baseline="0" dirty="0" smtClean="0"/>
          </a:p>
          <a:p>
            <a:pPr marL="0" lvl="0" indent="0">
              <a:buNone/>
            </a:pPr>
            <a:r>
              <a:rPr lang="en-US" baseline="0" dirty="0" smtClean="0"/>
              <a:t>** And set the </a:t>
            </a:r>
            <a:r>
              <a:rPr lang="en-US" baseline="0" dirty="0" err="1" smtClean="0"/>
              <a:t>CurrentStepSPSuffix</a:t>
            </a:r>
            <a:r>
              <a:rPr lang="en-US" baseline="0" dirty="0" smtClean="0"/>
              <a:t> property to the SPSUFFIX returned.  We’ll see how this is used in a minute</a:t>
            </a:r>
          </a:p>
          <a:p>
            <a:pPr marL="0" lvl="0" indent="0">
              <a:buNone/>
            </a:pPr>
            <a:endParaRPr lang="en-US" baseline="0" dirty="0" smtClean="0"/>
          </a:p>
          <a:p>
            <a:pPr marL="0" lvl="0" indent="0">
              <a:buNone/>
            </a:pPr>
            <a:r>
              <a:rPr lang="en-US" baseline="0" dirty="0" smtClean="0"/>
              <a:t>** We set the Handler for the UI Action to the </a:t>
            </a:r>
            <a:r>
              <a:rPr lang="en-US" baseline="0" dirty="0" err="1" smtClean="0"/>
              <a:t>StepLinkField_InvokeAction</a:t>
            </a:r>
            <a:r>
              <a:rPr lang="en-US" baseline="0" dirty="0" smtClean="0"/>
              <a:t> method</a:t>
            </a:r>
          </a:p>
          <a:p>
            <a:pPr marL="0" lvl="0" indent="0">
              <a:buNone/>
            </a:pPr>
            <a:endParaRPr lang="en-US" baseline="0" dirty="0" smtClean="0"/>
          </a:p>
          <a:p>
            <a:pPr marL="0" lvl="0" indent="0">
              <a:buNone/>
            </a:pPr>
            <a:r>
              <a:rPr lang="en-US" baseline="0" dirty="0" smtClean="0"/>
              <a:t>** And make the Step visible.</a:t>
            </a:r>
          </a:p>
          <a:p>
            <a:pPr marL="0" lvl="0" indent="0">
              <a:buNone/>
            </a:pPr>
            <a:endParaRPr lang="en-US" baseline="0" dirty="0" smtClean="0"/>
          </a:p>
          <a:p>
            <a:pPr marL="0" lvl="0" indent="0">
              <a:buNone/>
            </a:pPr>
            <a:r>
              <a:rPr lang="en-US" baseline="0" dirty="0" smtClean="0"/>
              <a:t>Let’s do one more iteration of the while loop</a:t>
            </a:r>
          </a:p>
        </p:txBody>
      </p:sp>
    </p:spTree>
    <p:extLst>
      <p:ext uri="{BB962C8B-B14F-4D97-AF65-F5344CB8AC3E}">
        <p14:creationId xmlns:p14="http://schemas.microsoft.com/office/powerpoint/2010/main" val="3170888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lvl="0" indent="0">
              <a:buNone/>
            </a:pPr>
            <a:r>
              <a:rPr lang="en-US" baseline="0" dirty="0" smtClean="0"/>
              <a:t>** We increment the </a:t>
            </a:r>
            <a:r>
              <a:rPr lang="en-US" baseline="0" dirty="0" err="1" smtClean="0"/>
              <a:t>StepNumber</a:t>
            </a:r>
            <a:r>
              <a:rPr lang="en-US" baseline="0" dirty="0" smtClean="0"/>
              <a:t> which now = 2</a:t>
            </a:r>
          </a:p>
          <a:p>
            <a:pPr marL="0" lvl="0" indent="0">
              <a:buNone/>
            </a:pPr>
            <a:endParaRPr lang="en-US" baseline="0" dirty="0" smtClean="0"/>
          </a:p>
          <a:p>
            <a:pPr marL="0" lvl="0" indent="0">
              <a:buNone/>
            </a:pPr>
            <a:r>
              <a:rPr lang="en-US" baseline="0" dirty="0" smtClean="0"/>
              <a:t>** We read the Page ID, which = 509e…</a:t>
            </a:r>
          </a:p>
          <a:p>
            <a:pPr marL="0" lvl="0" indent="0">
              <a:buNone/>
            </a:pPr>
            <a:endParaRPr lang="en-US" baseline="0" dirty="0" smtClean="0"/>
          </a:p>
          <a:p>
            <a:pPr marL="0" lvl="0" indent="0">
              <a:buNone/>
            </a:pPr>
            <a:r>
              <a:rPr lang="en-US" baseline="0" dirty="0" smtClean="0"/>
              <a:t>** We set the Description property of the </a:t>
            </a:r>
            <a:r>
              <a:rPr lang="en-US" baseline="0" dirty="0" err="1" smtClean="0"/>
              <a:t>StepLinkField</a:t>
            </a:r>
            <a:r>
              <a:rPr lang="en-US" baseline="0" dirty="0" smtClean="0"/>
              <a:t> of Step 2 to the Page ID</a:t>
            </a:r>
          </a:p>
          <a:p>
            <a:pPr marL="0" lvl="0" indent="0">
              <a:buNone/>
            </a:pPr>
            <a:endParaRPr lang="en-US" baseline="0" dirty="0" smtClean="0"/>
          </a:p>
          <a:p>
            <a:pPr marL="0" lvl="0" indent="0">
              <a:buNone/>
            </a:pPr>
            <a:r>
              <a:rPr lang="en-US" baseline="0" dirty="0" smtClean="0"/>
              <a:t>** Next we set the Caption to Recognition credits</a:t>
            </a:r>
          </a:p>
          <a:p>
            <a:pPr marL="0" lvl="0" indent="0">
              <a:buNone/>
            </a:pPr>
            <a:endParaRPr lang="en-US" baseline="0" dirty="0" smtClean="0"/>
          </a:p>
          <a:p>
            <a:pPr marL="0" lvl="0" indent="0">
              <a:buNone/>
            </a:pPr>
            <a:r>
              <a:rPr lang="en-US" baseline="0" dirty="0" smtClean="0"/>
              <a:t>** Check if we are on the current page (If the page /step we are reading = the current page)</a:t>
            </a:r>
          </a:p>
          <a:p>
            <a:pPr marL="0" lvl="0" indent="0">
              <a:buNone/>
            </a:pPr>
            <a:endParaRPr lang="en-US" baseline="0" dirty="0" smtClean="0"/>
          </a:p>
          <a:p>
            <a:pPr marL="0" lvl="0" indent="0">
              <a:buNone/>
            </a:pPr>
            <a:r>
              <a:rPr lang="en-US" baseline="0" dirty="0" smtClean="0"/>
              <a:t>** It does not match the query string</a:t>
            </a:r>
          </a:p>
          <a:p>
            <a:pPr marL="0" lvl="0" indent="0">
              <a:buNone/>
            </a:pPr>
            <a:endParaRPr lang="en-US" baseline="0" dirty="0" smtClean="0"/>
          </a:p>
          <a:p>
            <a:pPr marL="0" lvl="0" indent="0">
              <a:buNone/>
            </a:pPr>
            <a:r>
              <a:rPr lang="en-US" baseline="0" dirty="0" smtClean="0"/>
              <a:t>** So we set the Status of this step to the STATUS of the reader, which is Enabled.</a:t>
            </a:r>
          </a:p>
          <a:p>
            <a:pPr marL="0" lvl="0" indent="0">
              <a:buNone/>
            </a:pPr>
            <a:endParaRPr lang="en-US" baseline="0" dirty="0" smtClean="0"/>
          </a:p>
          <a:p>
            <a:pPr marL="0" lvl="0" indent="0">
              <a:buNone/>
            </a:pPr>
            <a:r>
              <a:rPr lang="en-US" baseline="0" dirty="0" smtClean="0"/>
              <a:t>** Notice that we do not set the </a:t>
            </a:r>
            <a:r>
              <a:rPr lang="en-US" baseline="0" dirty="0" err="1" smtClean="0"/>
              <a:t>CurrentStepSPSuffix</a:t>
            </a:r>
            <a:r>
              <a:rPr lang="en-US" baseline="0" dirty="0" smtClean="0"/>
              <a:t> property.  That only holds the suffix of the current Step</a:t>
            </a:r>
          </a:p>
          <a:p>
            <a:pPr marL="0" lvl="0" indent="0">
              <a:buNone/>
            </a:pPr>
            <a:endParaRPr lang="en-US" baseline="0" dirty="0" smtClean="0"/>
          </a:p>
          <a:p>
            <a:pPr marL="0" lvl="0" indent="0">
              <a:buNone/>
            </a:pPr>
            <a:r>
              <a:rPr lang="en-US" baseline="0" dirty="0" smtClean="0"/>
              <a:t>** We set the Handler for the UI Action to the </a:t>
            </a:r>
            <a:r>
              <a:rPr lang="en-US" baseline="0" dirty="0" err="1" smtClean="0"/>
              <a:t>StepLinkField_InvokeAction</a:t>
            </a:r>
            <a:r>
              <a:rPr lang="en-US" baseline="0" dirty="0" smtClean="0"/>
              <a:t> method</a:t>
            </a:r>
          </a:p>
          <a:p>
            <a:pPr marL="0" lvl="0" indent="0">
              <a:buNone/>
            </a:pPr>
            <a:endParaRPr lang="en-US" baseline="0" dirty="0" smtClean="0"/>
          </a:p>
          <a:p>
            <a:pPr marL="0" lvl="0" indent="0">
              <a:buNone/>
            </a:pPr>
            <a:r>
              <a:rPr lang="en-US" baseline="0" dirty="0" smtClean="0"/>
              <a:t>** And make the Step visible.</a:t>
            </a:r>
          </a:p>
          <a:p>
            <a:pPr marL="0" lvl="0" indent="0">
              <a:buNone/>
            </a:pPr>
            <a:endParaRPr lang="en-US" baseline="0" dirty="0" smtClean="0"/>
          </a:p>
          <a:p>
            <a:pPr marL="0" lvl="0" indent="0">
              <a:buNone/>
            </a:pPr>
            <a:r>
              <a:rPr lang="en-US" baseline="0" dirty="0" smtClean="0"/>
              <a:t>We process the rest of the rows in the same fashion</a:t>
            </a:r>
          </a:p>
          <a:p>
            <a:pPr marL="0" lvl="0" indent="0">
              <a:buNone/>
            </a:pPr>
            <a:endParaRPr lang="en-US" baseline="0" dirty="0" smtClean="0"/>
          </a:p>
          <a:p>
            <a:pPr marL="0" lvl="0" indent="0">
              <a:buNone/>
            </a:pPr>
            <a:r>
              <a:rPr lang="en-US" baseline="0" dirty="0" smtClean="0"/>
              <a:t>** The last section of code in the </a:t>
            </a:r>
            <a:r>
              <a:rPr lang="en-US" baseline="0" dirty="0" err="1" smtClean="0"/>
              <a:t>IntializeSteps</a:t>
            </a:r>
            <a:r>
              <a:rPr lang="en-US" baseline="0" dirty="0" smtClean="0"/>
              <a:t> method sets the visible property of the Vertical spaces appropriately </a:t>
            </a:r>
          </a:p>
          <a:p>
            <a:pPr marL="0" lvl="0" indent="0">
              <a:buNone/>
            </a:pPr>
            <a:endParaRPr lang="en-US" baseline="0" dirty="0" smtClean="0"/>
          </a:p>
          <a:p>
            <a:pPr marL="0" lvl="0" indent="0">
              <a:buNone/>
            </a:pPr>
            <a:r>
              <a:rPr lang="en-US" baseline="0" dirty="0" smtClean="0"/>
              <a:t>And sets the rest of the steps to be invisible.  That is the default value, so we really don’t need to do it, but since you don’t know who is going to update your code later, I did it here again just to be sure</a:t>
            </a:r>
          </a:p>
        </p:txBody>
      </p:sp>
    </p:spTree>
    <p:extLst>
      <p:ext uri="{BB962C8B-B14F-4D97-AF65-F5344CB8AC3E}">
        <p14:creationId xmlns:p14="http://schemas.microsoft.com/office/powerpoint/2010/main" val="1566102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lvl="0" indent="0">
              <a:buNone/>
            </a:pPr>
            <a:r>
              <a:rPr lang="en-US" baseline="0" dirty="0" smtClean="0"/>
              <a:t>The last thing to review regarding the page header is the handler of the </a:t>
            </a:r>
            <a:r>
              <a:rPr lang="en-US" baseline="0" dirty="0" err="1" smtClean="0"/>
              <a:t>InvokeAction</a:t>
            </a:r>
            <a:r>
              <a:rPr lang="en-US" baseline="0" dirty="0" smtClean="0"/>
              <a:t> event on the UI Actions</a:t>
            </a:r>
          </a:p>
          <a:p>
            <a:pPr marL="0" lvl="0" indent="0">
              <a:buNone/>
            </a:pPr>
            <a:endParaRPr lang="en-US" baseline="0" dirty="0" smtClean="0"/>
          </a:p>
          <a:p>
            <a:pPr marL="0" lvl="0" indent="0">
              <a:buNone/>
            </a:pPr>
            <a:r>
              <a:rPr lang="en-US" baseline="0" dirty="0" smtClean="0"/>
              <a:t>** Basically what happens when a User Clicks on an Enabled Step link</a:t>
            </a:r>
          </a:p>
          <a:p>
            <a:pPr lvl="0"/>
            <a:endParaRPr lang="en-US" baseline="0" dirty="0" smtClean="0"/>
          </a:p>
          <a:p>
            <a:pPr marL="0" lvl="0" indent="0">
              <a:buNone/>
            </a:pPr>
            <a:r>
              <a:rPr lang="en-US" baseline="0" dirty="0" smtClean="0"/>
              <a:t>** This is the Method we set to Handle all the </a:t>
            </a:r>
            <a:r>
              <a:rPr lang="en-US" baseline="0" dirty="0" err="1" smtClean="0"/>
              <a:t>InvokeAction</a:t>
            </a:r>
            <a:r>
              <a:rPr lang="en-US" baseline="0" dirty="0" smtClean="0"/>
              <a:t> events for all visible Step UI Actions</a:t>
            </a:r>
          </a:p>
          <a:p>
            <a:pPr lvl="0"/>
            <a:endParaRPr lang="en-US" baseline="0" dirty="0" smtClean="0"/>
          </a:p>
          <a:p>
            <a:pPr marL="0" lvl="0" indent="0">
              <a:buNone/>
            </a:pPr>
            <a:r>
              <a:rPr lang="en-US" baseline="0" dirty="0" smtClean="0"/>
              <a:t>**The first thing we do is save the sender, which is the UI Action that was clicked</a:t>
            </a:r>
          </a:p>
          <a:p>
            <a:pPr marL="0" lvl="0" indent="0">
              <a:buNone/>
            </a:pPr>
            <a:endParaRPr lang="en-US" baseline="0" dirty="0" smtClean="0"/>
          </a:p>
          <a:p>
            <a:pPr marL="0" lvl="0" indent="0">
              <a:buNone/>
            </a:pPr>
            <a:r>
              <a:rPr lang="en-US" baseline="0" dirty="0" smtClean="0"/>
              <a:t>** Next we call a </a:t>
            </a:r>
            <a:r>
              <a:rPr lang="en-US" baseline="0" dirty="0" err="1" smtClean="0"/>
              <a:t>sproc</a:t>
            </a:r>
            <a:r>
              <a:rPr lang="en-US" baseline="0" dirty="0" smtClean="0"/>
              <a:t> to update the page status in the PAGE STATUS table for the CURRENT page.  This is determined using the </a:t>
            </a:r>
            <a:r>
              <a:rPr lang="en-US" baseline="0" dirty="0" err="1" smtClean="0"/>
              <a:t>CurrentStepSuffix</a:t>
            </a:r>
            <a:r>
              <a:rPr lang="en-US" baseline="0" dirty="0" smtClean="0"/>
              <a:t> Property that we set in the last slide.  </a:t>
            </a:r>
          </a:p>
          <a:p>
            <a:pPr marL="0" lvl="0" indent="0">
              <a:buNone/>
            </a:pPr>
            <a:endParaRPr lang="en-US" baseline="0" dirty="0" smtClean="0"/>
          </a:p>
          <a:p>
            <a:pPr marL="85736" lvl="0" indent="-85736"/>
            <a:r>
              <a:rPr lang="en-US" baseline="0" dirty="0" smtClean="0"/>
              <a:t>The </a:t>
            </a:r>
            <a:r>
              <a:rPr lang="en-US" baseline="0" dirty="0" err="1" smtClean="0"/>
              <a:t>sproc</a:t>
            </a:r>
            <a:r>
              <a:rPr lang="en-US" baseline="0" dirty="0" smtClean="0"/>
              <a:t> will also Update Statuses for Every Other Page that depends on the Data Entered in the Current page.  This is important, because when we do the page refresh below, the Page Header will be updated from the PAGE STATUS table.  </a:t>
            </a:r>
          </a:p>
          <a:p>
            <a:pPr marL="85736" lvl="0" indent="-85736"/>
            <a:endParaRPr lang="en-US" baseline="0" dirty="0" smtClean="0"/>
          </a:p>
          <a:p>
            <a:pPr marL="85736" lvl="0" indent="-85736"/>
            <a:r>
              <a:rPr lang="en-US" baseline="0" dirty="0" smtClean="0"/>
              <a:t>The </a:t>
            </a:r>
            <a:r>
              <a:rPr lang="en-US" baseline="0" dirty="0" err="1" smtClean="0"/>
              <a:t>ValueChanged</a:t>
            </a:r>
            <a:r>
              <a:rPr lang="en-US" baseline="0" dirty="0" smtClean="0"/>
              <a:t> event fires before this event and the form data is saved prior to the </a:t>
            </a:r>
            <a:r>
              <a:rPr lang="en-US" baseline="0" dirty="0" err="1" smtClean="0"/>
              <a:t>InvokeAction</a:t>
            </a:r>
            <a:r>
              <a:rPr lang="en-US" baseline="0" dirty="0" smtClean="0"/>
              <a:t> event</a:t>
            </a:r>
          </a:p>
          <a:p>
            <a:pPr marL="0" lvl="0" indent="0">
              <a:buNone/>
            </a:pPr>
            <a:endParaRPr lang="en-US" baseline="0" dirty="0" smtClean="0"/>
          </a:p>
          <a:p>
            <a:pPr marL="0" lvl="0" indent="0">
              <a:buNone/>
            </a:pPr>
            <a:r>
              <a:rPr lang="en-US" baseline="0" dirty="0" smtClean="0"/>
              <a:t>**Next we use the UI Model method </a:t>
            </a:r>
            <a:r>
              <a:rPr lang="en-US" baseline="0" dirty="0" err="1" smtClean="0"/>
              <a:t>NavigateToPage</a:t>
            </a:r>
            <a:r>
              <a:rPr lang="en-US" baseline="0" dirty="0" smtClean="0"/>
              <a:t> to Refresh the Page, Updating the Compound Record ID in the Query String to include the Step ID Corresponding to the Step that was Clicked.</a:t>
            </a:r>
          </a:p>
          <a:p>
            <a:pPr marL="0" lvl="0" indent="0">
              <a:buNone/>
            </a:pPr>
            <a:endParaRPr lang="en-US" baseline="0" dirty="0" smtClean="0"/>
          </a:p>
          <a:p>
            <a:pPr lvl="1"/>
            <a:r>
              <a:rPr lang="en-US" baseline="0" dirty="0" smtClean="0"/>
              <a:t>If you recall, we placed the Page/Step ID in the Description property of all the </a:t>
            </a:r>
            <a:r>
              <a:rPr lang="en-US" baseline="0" dirty="0" err="1" smtClean="0"/>
              <a:t>UIActions</a:t>
            </a:r>
            <a:r>
              <a:rPr lang="en-US" baseline="0" dirty="0" smtClean="0"/>
              <a:t> (</a:t>
            </a:r>
            <a:r>
              <a:rPr lang="en-US" baseline="0" dirty="0" err="1" smtClean="0"/>
              <a:t>placeHolderLink.Description</a:t>
            </a:r>
            <a:r>
              <a:rPr lang="en-US" baseline="0" dirty="0" smtClean="0"/>
              <a:t>)</a:t>
            </a:r>
          </a:p>
          <a:p>
            <a:pPr lvl="1"/>
            <a:endParaRPr lang="en-US" baseline="0" dirty="0" smtClean="0"/>
          </a:p>
          <a:p>
            <a:pPr lvl="1"/>
            <a:r>
              <a:rPr lang="en-US" baseline="0" dirty="0" smtClean="0"/>
              <a:t>The method </a:t>
            </a:r>
            <a:r>
              <a:rPr lang="en-US" baseline="0" dirty="0" err="1" smtClean="0"/>
              <a:t>GetRecordIDFromGISIdPageId</a:t>
            </a:r>
            <a:r>
              <a:rPr lang="en-US" baseline="0" dirty="0" smtClean="0"/>
              <a:t> creates the compound record id</a:t>
            </a:r>
          </a:p>
        </p:txBody>
      </p:sp>
    </p:spTree>
    <p:extLst>
      <p:ext uri="{BB962C8B-B14F-4D97-AF65-F5344CB8AC3E}">
        <p14:creationId xmlns:p14="http://schemas.microsoft.com/office/powerpoint/2010/main" val="3662027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Now let’s turn our attention to the Custom UI Model data form used in the Tab Section </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This is the spec for the Custom UI Model data form</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As we stated before, there are no stored procedures associated with a Custom UI Model data form</a:t>
            </a:r>
          </a:p>
          <a:p>
            <a:pPr marL="85736" marR="0" lvl="0" indent="-85736" algn="l" defTabSz="685891" rtl="0" eaLnBrk="1" fontAlgn="auto" latinLnBrk="0" hangingPunct="1">
              <a:lnSpc>
                <a:spcPct val="85000"/>
              </a:lnSpc>
              <a:spcBef>
                <a:spcPts val="600"/>
              </a:spcBef>
              <a:spcAft>
                <a:spcPts val="150"/>
              </a:spcAft>
              <a:buClrTx/>
              <a:buSzTx/>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Other than that it’s basically the same as any other data form spec.</a:t>
            </a:r>
          </a:p>
          <a:p>
            <a:pPr marL="85736" marR="0" lvl="0" indent="-85736" algn="l" defTabSz="685891" rtl="0" eaLnBrk="1" fontAlgn="auto" latinLnBrk="0" hangingPunct="1">
              <a:lnSpc>
                <a:spcPct val="85000"/>
              </a:lnSpc>
              <a:spcBef>
                <a:spcPts val="600"/>
              </a:spcBef>
              <a:spcAft>
                <a:spcPts val="150"/>
              </a:spcAft>
              <a:buClrTx/>
              <a:buSzTx/>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None/>
              <a:tabLst/>
              <a:defRPr/>
            </a:pPr>
            <a:r>
              <a:rPr lang="en-US" baseline="0" dirty="0" smtClean="0"/>
              <a:t>** Let’s scroll to the bottom of the spec</a:t>
            </a:r>
          </a:p>
          <a:p>
            <a:pPr marL="0" marR="0" lvl="0" indent="0" algn="l" defTabSz="685891" rtl="0" eaLnBrk="1" fontAlgn="auto" latinLnBrk="0" hangingPunct="1">
              <a:lnSpc>
                <a:spcPct val="85000"/>
              </a:lnSpc>
              <a:spcBef>
                <a:spcPts val="600"/>
              </a:spcBef>
              <a:spcAft>
                <a:spcPts val="150"/>
              </a:spcAft>
              <a:buClrTx/>
              <a:buSzTx/>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None/>
              <a:tabLst/>
              <a:defRPr/>
            </a:pPr>
            <a:r>
              <a:rPr lang="en-US" baseline="0" dirty="0" smtClean="0"/>
              <a:t>** Here we have a field called SETFOCUSTOFIELDNAME</a:t>
            </a:r>
          </a:p>
          <a:p>
            <a:pPr marL="171473" marR="0" lvl="1" indent="-85736" algn="l" defTabSz="685891" rtl="0" eaLnBrk="1" fontAlgn="auto" latinLnBrk="0" hangingPunct="1">
              <a:lnSpc>
                <a:spcPct val="85000"/>
              </a:lnSpc>
              <a:spcBef>
                <a:spcPts val="600"/>
              </a:spcBef>
              <a:spcAft>
                <a:spcPts val="150"/>
              </a:spcAft>
              <a:buClrTx/>
              <a:buSzTx/>
              <a:tabLst/>
              <a:defRPr/>
            </a:pPr>
            <a:r>
              <a:rPr lang="en-US" baseline="0" dirty="0" smtClean="0"/>
              <a:t>Since we are using Page Refreshes after Fields that impact the Status of other Steps Change, we ran into an issue with CRM.</a:t>
            </a:r>
          </a:p>
          <a:p>
            <a:pPr marL="85737" marR="0" lvl="1" indent="0" algn="l" defTabSz="685891" rtl="0" eaLnBrk="1" fontAlgn="auto" latinLnBrk="0" hangingPunct="1">
              <a:lnSpc>
                <a:spcPct val="85000"/>
              </a:lnSpc>
              <a:spcBef>
                <a:spcPts val="600"/>
              </a:spcBef>
              <a:spcAft>
                <a:spcPts val="150"/>
              </a:spcAft>
              <a:buClrTx/>
              <a:buSzTx/>
              <a:buNone/>
              <a:tabLst/>
              <a:defRPr/>
            </a:pPr>
            <a:r>
              <a:rPr lang="en-US" baseline="0" dirty="0" smtClean="0"/>
              <a:t>  </a:t>
            </a:r>
          </a:p>
          <a:p>
            <a:pPr marL="171473" marR="0" lvl="1" indent="-85736" algn="l" defTabSz="685891" rtl="0" eaLnBrk="1" fontAlgn="auto" latinLnBrk="0" hangingPunct="1">
              <a:lnSpc>
                <a:spcPct val="85000"/>
              </a:lnSpc>
              <a:spcBef>
                <a:spcPts val="600"/>
              </a:spcBef>
              <a:spcAft>
                <a:spcPts val="150"/>
              </a:spcAft>
              <a:buClrTx/>
              <a:buSzTx/>
              <a:tabLst/>
              <a:defRPr/>
            </a:pPr>
            <a:r>
              <a:rPr lang="en-US" baseline="0" dirty="0" smtClean="0"/>
              <a:t>CRM provides a UI Model method called </a:t>
            </a:r>
            <a:r>
              <a:rPr lang="en-US" sz="800" kern="1200" dirty="0" err="1" smtClean="0">
                <a:solidFill>
                  <a:schemeClr val="bg1">
                    <a:lumMod val="50000"/>
                  </a:schemeClr>
                </a:solidFill>
                <a:latin typeface="Franklin Gothic Book" pitchFamily="34" charset="0"/>
                <a:ea typeface="+mn-ea"/>
                <a:cs typeface="+mn-cs"/>
              </a:rPr>
              <a:t>SetFocusToField</a:t>
            </a:r>
            <a:r>
              <a:rPr lang="en-US" sz="800" kern="1200" dirty="0" smtClean="0">
                <a:solidFill>
                  <a:schemeClr val="bg1">
                    <a:lumMod val="50000"/>
                  </a:schemeClr>
                </a:solidFill>
                <a:latin typeface="Franklin Gothic Book" pitchFamily="34" charset="0"/>
                <a:ea typeface="+mn-ea"/>
                <a:cs typeface="+mn-cs"/>
              </a:rPr>
              <a:t> </a:t>
            </a:r>
            <a:r>
              <a:rPr lang="en-US" baseline="0" dirty="0" smtClean="0"/>
              <a:t>that </a:t>
            </a:r>
            <a:r>
              <a:rPr lang="en-US" sz="800" kern="1200" baseline="0" dirty="0" smtClean="0">
                <a:solidFill>
                  <a:schemeClr val="bg1">
                    <a:lumMod val="50000"/>
                  </a:schemeClr>
                </a:solidFill>
                <a:latin typeface="Franklin Gothic Book" pitchFamily="34" charset="0"/>
                <a:ea typeface="+mn-ea"/>
                <a:cs typeface="+mn-cs"/>
              </a:rPr>
              <a:t>will change the field on the form that has focus.  This works most of the time.</a:t>
            </a:r>
          </a:p>
          <a:p>
            <a:pPr marL="257210" lvl="3" indent="0">
              <a:buNone/>
            </a:pPr>
            <a:endParaRPr lang="en-US" sz="750" kern="1200" baseline="0" dirty="0" smtClean="0">
              <a:solidFill>
                <a:schemeClr val="bg1">
                  <a:lumMod val="50000"/>
                </a:schemeClr>
              </a:solidFill>
              <a:latin typeface="+mj-lt"/>
              <a:ea typeface="+mn-ea"/>
              <a:cs typeface="+mn-cs"/>
            </a:endParaRPr>
          </a:p>
          <a:p>
            <a:pPr lvl="2"/>
            <a:r>
              <a:rPr lang="en-US" sz="788" kern="1200" baseline="0" dirty="0" smtClean="0">
                <a:solidFill>
                  <a:schemeClr val="bg1">
                    <a:lumMod val="50000"/>
                  </a:schemeClr>
                </a:solidFill>
                <a:latin typeface="+mj-lt"/>
                <a:ea typeface="+mn-ea"/>
                <a:cs typeface="+mn-cs"/>
              </a:rPr>
              <a:t>The problem is that due to the multi-threaded aspect of the page load, you can call </a:t>
            </a:r>
            <a:r>
              <a:rPr lang="en-US" sz="788" kern="1200" baseline="0" dirty="0" err="1" smtClean="0">
                <a:solidFill>
                  <a:schemeClr val="bg1">
                    <a:lumMod val="50000"/>
                  </a:schemeClr>
                </a:solidFill>
                <a:latin typeface="+mj-lt"/>
                <a:ea typeface="+mn-ea"/>
                <a:cs typeface="+mn-cs"/>
              </a:rPr>
              <a:t>SetFocusToField</a:t>
            </a:r>
            <a:r>
              <a:rPr lang="en-US" sz="788" kern="1200" baseline="0" dirty="0" smtClean="0">
                <a:solidFill>
                  <a:schemeClr val="bg1">
                    <a:lumMod val="50000"/>
                  </a:schemeClr>
                </a:solidFill>
                <a:latin typeface="+mj-lt"/>
                <a:ea typeface="+mn-ea"/>
                <a:cs typeface="+mn-cs"/>
              </a:rPr>
              <a:t> in the Loaded event, and it actually does change the focus for a split second</a:t>
            </a:r>
          </a:p>
          <a:p>
            <a:pPr lvl="2"/>
            <a:endParaRPr lang="en-US" sz="788" kern="1200" baseline="0" dirty="0" smtClean="0">
              <a:solidFill>
                <a:schemeClr val="bg1">
                  <a:lumMod val="50000"/>
                </a:schemeClr>
              </a:solidFill>
              <a:latin typeface="+mj-lt"/>
              <a:ea typeface="+mn-ea"/>
              <a:cs typeface="+mn-cs"/>
            </a:endParaRPr>
          </a:p>
          <a:p>
            <a:pPr lvl="2"/>
            <a:r>
              <a:rPr lang="en-US" sz="788" kern="1200" baseline="0" dirty="0" smtClean="0">
                <a:solidFill>
                  <a:schemeClr val="bg1">
                    <a:lumMod val="50000"/>
                  </a:schemeClr>
                </a:solidFill>
                <a:latin typeface="+mj-lt"/>
                <a:ea typeface="+mn-ea"/>
                <a:cs typeface="+mn-cs"/>
              </a:rPr>
              <a:t>And then most of the time another method fires after the Loaded event and resets the focus to the first field.  </a:t>
            </a:r>
          </a:p>
          <a:p>
            <a:pPr lvl="2"/>
            <a:endParaRPr lang="en-US" sz="788" kern="1200" baseline="0" dirty="0" smtClean="0">
              <a:solidFill>
                <a:schemeClr val="bg1">
                  <a:lumMod val="50000"/>
                </a:schemeClr>
              </a:solidFill>
              <a:latin typeface="+mj-lt"/>
              <a:ea typeface="+mn-ea"/>
              <a:cs typeface="+mn-cs"/>
            </a:endParaRPr>
          </a:p>
          <a:p>
            <a:pPr lvl="2"/>
            <a:r>
              <a:rPr lang="en-US" sz="788" kern="1200" baseline="0" dirty="0" smtClean="0">
                <a:solidFill>
                  <a:schemeClr val="bg1">
                    <a:lumMod val="50000"/>
                  </a:schemeClr>
                </a:solidFill>
                <a:latin typeface="+mj-lt"/>
                <a:ea typeface="+mn-ea"/>
                <a:cs typeface="+mn-cs"/>
              </a:rPr>
              <a:t>We also tried using the </a:t>
            </a:r>
            <a:r>
              <a:rPr lang="en-US" sz="788" kern="1200" baseline="0" dirty="0" smtClean="0">
                <a:solidFill>
                  <a:schemeClr val="bg1">
                    <a:lumMod val="50000"/>
                  </a:schemeClr>
                </a:solidFill>
                <a:latin typeface="Franklin Gothic Book" pitchFamily="34" charset="0"/>
                <a:ea typeface="+mn-ea"/>
                <a:cs typeface="+mn-cs"/>
              </a:rPr>
              <a:t>‘first focus’ </a:t>
            </a:r>
            <a:r>
              <a:rPr lang="en-US" sz="788" kern="1200" baseline="0" dirty="0" err="1" smtClean="0">
                <a:solidFill>
                  <a:schemeClr val="bg1">
                    <a:lumMod val="50000"/>
                  </a:schemeClr>
                </a:solidFill>
                <a:latin typeface="Franklin Gothic Book" pitchFamily="34" charset="0"/>
                <a:ea typeface="+mn-ea"/>
                <a:cs typeface="+mn-cs"/>
              </a:rPr>
              <a:t>css</a:t>
            </a:r>
            <a:r>
              <a:rPr lang="en-US" sz="788" kern="1200" baseline="0" dirty="0" smtClean="0">
                <a:solidFill>
                  <a:schemeClr val="bg1">
                    <a:lumMod val="50000"/>
                  </a:schemeClr>
                </a:solidFill>
                <a:latin typeface="Franklin Gothic Book" pitchFamily="34" charset="0"/>
                <a:ea typeface="+mn-ea"/>
                <a:cs typeface="+mn-cs"/>
              </a:rPr>
              <a:t> class, but that didn’t work either as the same method would also set the first field on the form to have the ‘first focus’ </a:t>
            </a:r>
            <a:r>
              <a:rPr lang="en-US" sz="788" kern="1200" baseline="0" dirty="0" err="1" smtClean="0">
                <a:solidFill>
                  <a:schemeClr val="bg1">
                    <a:lumMod val="50000"/>
                  </a:schemeClr>
                </a:solidFill>
                <a:latin typeface="Franklin Gothic Book" pitchFamily="34" charset="0"/>
                <a:ea typeface="+mn-ea"/>
                <a:cs typeface="+mn-cs"/>
              </a:rPr>
              <a:t>css</a:t>
            </a:r>
            <a:r>
              <a:rPr lang="en-US" sz="788" kern="1200" baseline="0" dirty="0" smtClean="0">
                <a:solidFill>
                  <a:schemeClr val="bg1">
                    <a:lumMod val="50000"/>
                  </a:schemeClr>
                </a:solidFill>
                <a:latin typeface="Franklin Gothic Book" pitchFamily="34" charset="0"/>
                <a:ea typeface="+mn-ea"/>
                <a:cs typeface="+mn-cs"/>
              </a:rPr>
              <a:t> class and when multiple fields are assigned the ‘</a:t>
            </a:r>
            <a:r>
              <a:rPr lang="en-US" sz="788" kern="1200" baseline="0" dirty="0" err="1" smtClean="0">
                <a:solidFill>
                  <a:schemeClr val="bg1">
                    <a:lumMod val="50000"/>
                  </a:schemeClr>
                </a:solidFill>
                <a:latin typeface="Franklin Gothic Book" pitchFamily="34" charset="0"/>
                <a:ea typeface="+mn-ea"/>
                <a:cs typeface="+mn-cs"/>
              </a:rPr>
              <a:t>firstfocus</a:t>
            </a:r>
            <a:r>
              <a:rPr lang="en-US" sz="788" kern="1200" baseline="0" dirty="0" smtClean="0">
                <a:solidFill>
                  <a:schemeClr val="bg1">
                    <a:lumMod val="50000"/>
                  </a:schemeClr>
                </a:solidFill>
                <a:latin typeface="Franklin Gothic Book" pitchFamily="34" charset="0"/>
                <a:ea typeface="+mn-ea"/>
                <a:cs typeface="+mn-cs"/>
              </a:rPr>
              <a:t>’ class, the first field wins, which was not our field.</a:t>
            </a:r>
            <a:endParaRPr lang="en-US" sz="788" kern="1200" baseline="0" dirty="0" smtClean="0">
              <a:solidFill>
                <a:schemeClr val="bg1">
                  <a:lumMod val="50000"/>
                </a:schemeClr>
              </a:solidFill>
              <a:latin typeface="+mj-lt"/>
              <a:ea typeface="+mn-ea"/>
              <a:cs typeface="+mn-cs"/>
            </a:endParaRPr>
          </a:p>
          <a:p>
            <a:pPr lvl="3"/>
            <a:endParaRPr lang="en-US" sz="750"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So, finally we wrote a </a:t>
            </a:r>
            <a:r>
              <a:rPr lang="en-US" sz="825" kern="1200" baseline="0" dirty="0" err="1" smtClean="0">
                <a:solidFill>
                  <a:schemeClr val="bg1">
                    <a:lumMod val="50000"/>
                  </a:schemeClr>
                </a:solidFill>
                <a:latin typeface="+mj-lt"/>
                <a:ea typeface="+mn-ea"/>
                <a:cs typeface="+mn-cs"/>
              </a:rPr>
              <a:t>Javascript</a:t>
            </a:r>
            <a:r>
              <a:rPr lang="en-US" sz="825" kern="1200" baseline="0" dirty="0" smtClean="0">
                <a:solidFill>
                  <a:schemeClr val="bg1">
                    <a:lumMod val="50000"/>
                  </a:schemeClr>
                </a:solidFill>
                <a:latin typeface="+mj-lt"/>
                <a:ea typeface="+mn-ea"/>
                <a:cs typeface="+mn-cs"/>
              </a:rPr>
              <a:t> function that fires after the page is rendered, so it runs after the “Bad” CRM method that resets the focus to the first field.  </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Basically we remove the ‘</a:t>
            </a:r>
            <a:r>
              <a:rPr lang="en-US" sz="825" kern="1200" baseline="0" dirty="0" err="1" smtClean="0">
                <a:solidFill>
                  <a:schemeClr val="bg1">
                    <a:lumMod val="50000"/>
                  </a:schemeClr>
                </a:solidFill>
                <a:latin typeface="+mj-lt"/>
                <a:ea typeface="+mn-ea"/>
                <a:cs typeface="+mn-cs"/>
              </a:rPr>
              <a:t>firstfocus</a:t>
            </a:r>
            <a:r>
              <a:rPr lang="en-US" sz="825" kern="1200" baseline="0" dirty="0" smtClean="0">
                <a:solidFill>
                  <a:schemeClr val="bg1">
                    <a:lumMod val="50000"/>
                  </a:schemeClr>
                </a:solidFill>
                <a:latin typeface="+mj-lt"/>
                <a:ea typeface="+mn-ea"/>
                <a:cs typeface="+mn-cs"/>
              </a:rPr>
              <a:t>’ class from any field that has it and add it to the Field whose Name is the Value of the SETFOCUSTOFIELDNAME </a:t>
            </a:r>
            <a:r>
              <a:rPr lang="en-US" sz="825" kern="1200" baseline="0" dirty="0" smtClean="0">
                <a:solidFill>
                  <a:schemeClr val="bg1">
                    <a:lumMod val="50000"/>
                  </a:schemeClr>
                </a:solidFill>
                <a:latin typeface="Franklin Gothic Book" pitchFamily="34" charset="0"/>
                <a:ea typeface="+mn-ea"/>
                <a:cs typeface="+mn-cs"/>
              </a:rPr>
              <a:t>field</a:t>
            </a:r>
            <a:r>
              <a:rPr lang="en-US" sz="825" kern="1200" baseline="0" dirty="0" smtClean="0">
                <a:solidFill>
                  <a:schemeClr val="bg1">
                    <a:lumMod val="50000"/>
                  </a:schemeClr>
                </a:solidFill>
                <a:latin typeface="+mj-lt"/>
                <a:ea typeface="+mn-ea"/>
                <a:cs typeface="+mn-cs"/>
              </a:rPr>
              <a:t>.</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First we have to find the correct content panel.  There can be many content panels that have a class of x-hide-display that are not visible, but still exist.  I think it’s for caching but you’d have to ask product development on that one.</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You can then find your Section through the Section ID </a:t>
            </a:r>
            <a:r>
              <a:rPr lang="en-US" sz="825" kern="1200" baseline="0" dirty="0" err="1" smtClean="0">
                <a:solidFill>
                  <a:schemeClr val="bg1">
                    <a:lumMod val="50000"/>
                  </a:schemeClr>
                </a:solidFill>
                <a:latin typeface="+mj-lt"/>
                <a:ea typeface="+mn-ea"/>
                <a:cs typeface="+mn-cs"/>
              </a:rPr>
              <a:t>Guid</a:t>
            </a:r>
            <a:r>
              <a:rPr lang="en-US" sz="825" kern="1200" baseline="0" dirty="0" smtClean="0">
                <a:solidFill>
                  <a:schemeClr val="bg1">
                    <a:lumMod val="50000"/>
                  </a:schemeClr>
                </a:solidFill>
                <a:latin typeface="+mj-lt"/>
                <a:ea typeface="+mn-ea"/>
                <a:cs typeface="+mn-cs"/>
              </a:rPr>
              <a:t>.</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Franklin Gothic Book" pitchFamily="34" charset="0"/>
                <a:ea typeface="+mn-ea"/>
                <a:cs typeface="+mn-cs"/>
              </a:rPr>
              <a:t>** Now we can remove the ‘</a:t>
            </a:r>
            <a:r>
              <a:rPr lang="en-US" sz="825" kern="1200" baseline="0" dirty="0" err="1" smtClean="0">
                <a:solidFill>
                  <a:schemeClr val="bg1">
                    <a:lumMod val="50000"/>
                  </a:schemeClr>
                </a:solidFill>
                <a:latin typeface="Franklin Gothic Book" pitchFamily="34" charset="0"/>
                <a:ea typeface="+mn-ea"/>
                <a:cs typeface="+mn-cs"/>
              </a:rPr>
              <a:t>firstfocus</a:t>
            </a:r>
            <a:r>
              <a:rPr lang="en-US" sz="825" kern="1200" baseline="0" dirty="0" smtClean="0">
                <a:solidFill>
                  <a:schemeClr val="bg1">
                    <a:lumMod val="50000"/>
                  </a:schemeClr>
                </a:solidFill>
                <a:latin typeface="Franklin Gothic Book" pitchFamily="34" charset="0"/>
                <a:ea typeface="+mn-ea"/>
                <a:cs typeface="+mn-cs"/>
              </a:rPr>
              <a:t>’ class from any field that has it</a:t>
            </a:r>
          </a:p>
          <a:p>
            <a:pPr lvl="1"/>
            <a:endParaRPr lang="en-US" sz="825" kern="1200" baseline="0" dirty="0" smtClean="0">
              <a:solidFill>
                <a:schemeClr val="bg1">
                  <a:lumMod val="50000"/>
                </a:schemeClr>
              </a:solidFill>
              <a:latin typeface="Franklin Gothic Book" pitchFamily="34" charset="0"/>
              <a:ea typeface="+mn-ea"/>
              <a:cs typeface="+mn-cs"/>
            </a:endParaRPr>
          </a:p>
          <a:p>
            <a:pPr lvl="1"/>
            <a:r>
              <a:rPr lang="en-US" sz="825" kern="1200" baseline="0" dirty="0" smtClean="0">
                <a:solidFill>
                  <a:schemeClr val="bg1">
                    <a:lumMod val="50000"/>
                  </a:schemeClr>
                </a:solidFill>
                <a:latin typeface="Franklin Gothic Book" pitchFamily="34" charset="0"/>
                <a:ea typeface="+mn-ea"/>
                <a:cs typeface="+mn-cs"/>
              </a:rPr>
              <a:t>** and Add it to the Field whose Name is the Value of the SETFOCUSTOFIELDNAME field .</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Problem Solved!</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Next we have the Fields and UI Action, which handle the style and functioning of the Next button</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Here is the HTML for the button</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Using the </a:t>
            </a:r>
            <a:r>
              <a:rPr lang="en-US" sz="825" kern="1200" baseline="0" dirty="0" err="1" smtClean="0">
                <a:solidFill>
                  <a:schemeClr val="bg1">
                    <a:lumMod val="50000"/>
                  </a:schemeClr>
                </a:solidFill>
                <a:latin typeface="+mj-lt"/>
                <a:ea typeface="+mn-ea"/>
                <a:cs typeface="+mn-cs"/>
              </a:rPr>
              <a:t>SHOWNEXTBUTTON_container</a:t>
            </a:r>
            <a:r>
              <a:rPr lang="en-US" sz="825" kern="1200" baseline="0" dirty="0" smtClean="0">
                <a:solidFill>
                  <a:schemeClr val="bg1">
                    <a:lumMod val="50000"/>
                  </a:schemeClr>
                </a:solidFill>
                <a:latin typeface="+mj-lt"/>
                <a:ea typeface="+mn-ea"/>
                <a:cs typeface="+mn-cs"/>
              </a:rPr>
              <a:t> as the id for the table allows us to hide the button using the Visible property on the SHOWNEXTBUTTON field</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One thing to note is that the Input text box for the value needs to reside some where in this table.  I’m hiding this object.</a:t>
            </a:r>
          </a:p>
          <a:p>
            <a:pPr lvl="1"/>
            <a:endParaRPr lang="en-US" sz="825" kern="1200" baseline="0" dirty="0" smtClean="0">
              <a:solidFill>
                <a:schemeClr val="bg1">
                  <a:lumMod val="50000"/>
                </a:schemeClr>
              </a:solidFill>
              <a:latin typeface="+mj-lt"/>
              <a:ea typeface="+mn-ea"/>
              <a:cs typeface="+mn-cs"/>
            </a:endParaRPr>
          </a:p>
          <a:p>
            <a:pPr lvl="1"/>
            <a:r>
              <a:rPr lang="en-US" sz="825" kern="1200" baseline="0" dirty="0" smtClean="0">
                <a:solidFill>
                  <a:schemeClr val="bg1">
                    <a:lumMod val="50000"/>
                  </a:schemeClr>
                </a:solidFill>
                <a:latin typeface="+mj-lt"/>
                <a:ea typeface="+mn-ea"/>
                <a:cs typeface="+mn-cs"/>
              </a:rPr>
              <a:t>** Next we are using the caption from the NEXBUTTONCAPTION field to display the caption on the button.</a:t>
            </a:r>
          </a:p>
          <a:p>
            <a:pPr marL="85737" lvl="1" indent="0">
              <a:buNone/>
            </a:pPr>
            <a:endParaRPr lang="en-US" sz="825" kern="1200" baseline="0" dirty="0" smtClean="0">
              <a:solidFill>
                <a:schemeClr val="bg1">
                  <a:lumMod val="50000"/>
                </a:schemeClr>
              </a:solidFill>
              <a:latin typeface="+mj-lt"/>
              <a:ea typeface="+mn-ea"/>
              <a:cs typeface="+mn-cs"/>
            </a:endParaRPr>
          </a:p>
          <a:p>
            <a:pPr marL="85737" lvl="1" indent="0">
              <a:buNone/>
            </a:pPr>
            <a:r>
              <a:rPr lang="en-US" sz="825" kern="1200" baseline="0" dirty="0" smtClean="0">
                <a:solidFill>
                  <a:schemeClr val="bg1">
                    <a:lumMod val="50000"/>
                  </a:schemeClr>
                </a:solidFill>
                <a:latin typeface="+mj-lt"/>
                <a:ea typeface="+mn-ea"/>
                <a:cs typeface="+mn-cs"/>
              </a:rPr>
              <a:t>The CSS on these classes are about three pages, so I won’t show them here.</a:t>
            </a:r>
          </a:p>
        </p:txBody>
      </p:sp>
    </p:spTree>
    <p:extLst>
      <p:ext uri="{BB962C8B-B14F-4D97-AF65-F5344CB8AC3E}">
        <p14:creationId xmlns:p14="http://schemas.microsoft.com/office/powerpoint/2010/main" val="103356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Now that we have the form spec we generate the UI Model class for it.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Note: You cannot do a load spec on the Custom UI Model Class.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I’m going to go through the loading of data quickly for the sake of time, since it’s pretty basic.</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**You need to create a </a:t>
            </a:r>
            <a:r>
              <a:rPr lang="en-US" baseline="0" dirty="0" err="1" smtClean="0"/>
              <a:t>sproc</a:t>
            </a:r>
            <a:r>
              <a:rPr lang="en-US" baseline="0" dirty="0" smtClean="0"/>
              <a:t> to retrieve the data and execute the </a:t>
            </a:r>
            <a:r>
              <a:rPr lang="en-US" baseline="0" dirty="0" err="1" smtClean="0"/>
              <a:t>spoc</a:t>
            </a:r>
            <a:r>
              <a:rPr lang="en-US" baseline="0" dirty="0" smtClean="0"/>
              <a:t> in the code behind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I found the easiest way to create the </a:t>
            </a:r>
            <a:r>
              <a:rPr lang="en-US" baseline="0" dirty="0" err="1" smtClean="0"/>
              <a:t>sproc</a:t>
            </a:r>
            <a:r>
              <a:rPr lang="en-US" baseline="0" dirty="0" smtClean="0"/>
              <a:t> was to use the CRUD wizard to generate an edit form, which includes the EDITLOAD create statement.  You can also use the “EDIT” </a:t>
            </a:r>
            <a:r>
              <a:rPr lang="en-US" baseline="0" dirty="0" err="1" smtClean="0"/>
              <a:t>sproc</a:t>
            </a:r>
            <a:r>
              <a:rPr lang="en-US" baseline="0" dirty="0" smtClean="0"/>
              <a:t> to perform the save as we’ll see in a moment.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These are the first 14 parameters on the </a:t>
            </a:r>
            <a:r>
              <a:rPr lang="en-US" baseline="0" dirty="0" err="1" smtClean="0"/>
              <a:t>sproc</a:t>
            </a: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Then we do an </a:t>
            </a:r>
            <a:r>
              <a:rPr lang="en-US" baseline="0" dirty="0" err="1" smtClean="0"/>
              <a:t>ExecuteNonQuery</a:t>
            </a:r>
            <a:r>
              <a:rPr lang="en-US" baseline="0" dirty="0" smtClean="0"/>
              <a:t> and set the field values to the output parameter values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**The </a:t>
            </a:r>
            <a:r>
              <a:rPr lang="en-US" baseline="0" dirty="0" err="1" smtClean="0"/>
              <a:t>SaveForm</a:t>
            </a:r>
            <a:r>
              <a:rPr lang="en-US" baseline="0" dirty="0" smtClean="0"/>
              <a:t> uses the EDIT </a:t>
            </a:r>
            <a:r>
              <a:rPr lang="en-US" baseline="0" dirty="0" err="1" smtClean="0"/>
              <a:t>sproc</a:t>
            </a:r>
            <a:r>
              <a:rPr lang="en-US" baseline="0" dirty="0" smtClean="0"/>
              <a:t> from the Edit form.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do the reverse, set the parameters to the values of the fields (this are the first 4 fields)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**And then do an </a:t>
            </a:r>
            <a:r>
              <a:rPr lang="en-US" baseline="0" dirty="0" err="1" smtClean="0"/>
              <a:t>ExecuteNonQuery</a:t>
            </a:r>
            <a:r>
              <a:rPr lang="en-US" baseline="0" dirty="0" smtClean="0"/>
              <a:t> and we’re done.</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At first we ran the </a:t>
            </a:r>
            <a:r>
              <a:rPr lang="en-US" baseline="0" dirty="0" err="1" smtClean="0"/>
              <a:t>SaveForm</a:t>
            </a:r>
            <a:r>
              <a:rPr lang="en-US" baseline="0" dirty="0" smtClean="0"/>
              <a:t> method when the user clicked the Next button or one of the Step links.  However, unlike standard add/edit forms, the Custom UI Model data forms are not modal, so the user could click anywhere else that would move away from the form and they would lose the data.</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So we came to the decision that we would call </a:t>
            </a:r>
            <a:r>
              <a:rPr lang="en-US" baseline="0" dirty="0" err="1" smtClean="0"/>
              <a:t>SaveForm</a:t>
            </a:r>
            <a:r>
              <a:rPr lang="en-US" baseline="0" dirty="0" smtClean="0"/>
              <a:t> every time a field on the form changed.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kept each separate data set small, and did some load testing with millions of rows and found that the overhead of this was pretty negligible.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p:txBody>
      </p:sp>
    </p:spTree>
    <p:extLst>
      <p:ext uri="{BB962C8B-B14F-4D97-AF65-F5344CB8AC3E}">
        <p14:creationId xmlns:p14="http://schemas.microsoft.com/office/powerpoint/2010/main" val="3620051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In order to simplify the code on each page, we created a helper class that would handle the field </a:t>
            </a:r>
            <a:r>
              <a:rPr lang="en-US" baseline="0" dirty="0" err="1" smtClean="0"/>
              <a:t>ValueChanged</a:t>
            </a:r>
            <a:r>
              <a:rPr lang="en-US" baseline="0" dirty="0" smtClean="0"/>
              <a:t> events.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This is the class </a:t>
            </a:r>
            <a:r>
              <a:rPr lang="en-US" baseline="0" dirty="0" err="1" smtClean="0"/>
              <a:t>FormField</a:t>
            </a: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instantiate an instance of this class for Every Field on the Form that can Trigger a </a:t>
            </a:r>
            <a:r>
              <a:rPr lang="en-US" baseline="0" dirty="0" err="1" smtClean="0"/>
              <a:t>ValueChanged</a:t>
            </a:r>
            <a:r>
              <a:rPr lang="en-US" baseline="0" dirty="0" smtClean="0"/>
              <a:t> event.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set some defaults to minimize set-up needed for each form with the most common settings.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p:txBody>
      </p:sp>
    </p:spTree>
    <p:extLst>
      <p:ext uri="{BB962C8B-B14F-4D97-AF65-F5344CB8AC3E}">
        <p14:creationId xmlns:p14="http://schemas.microsoft.com/office/powerpoint/2010/main" val="24077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sz="900" baseline="0" dirty="0" smtClean="0">
              <a:solidFill>
                <a:schemeClr val="tx2"/>
              </a:solidFill>
            </a:endParaRPr>
          </a:p>
        </p:txBody>
      </p:sp>
    </p:spTree>
    <p:extLst>
      <p:ext uri="{BB962C8B-B14F-4D97-AF65-F5344CB8AC3E}">
        <p14:creationId xmlns:p14="http://schemas.microsoft.com/office/powerpoint/2010/main" val="3392929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Here is the initialization of the Helper class in the Custom UI Model data form.</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are going to pass it a list of instances of the class </a:t>
            </a:r>
            <a:r>
              <a:rPr lang="en-US" baseline="0" dirty="0" err="1" smtClean="0"/>
              <a:t>FormField</a:t>
            </a:r>
            <a:r>
              <a:rPr lang="en-US" baseline="0" dirty="0" smtClean="0"/>
              <a:t> that we just looked at.  One instance per field.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**The field CONSTITUENTID is one of the more complex situations.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We are telling the helper that we want to call the </a:t>
            </a:r>
            <a:r>
              <a:rPr lang="en-US" baseline="0" dirty="0" err="1" smtClean="0"/>
              <a:t>DonorChanged</a:t>
            </a:r>
            <a:r>
              <a:rPr lang="en-US" baseline="0" dirty="0" smtClean="0"/>
              <a:t> method on UI Model data form class prior to calling the </a:t>
            </a:r>
            <a:r>
              <a:rPr lang="en-US" baseline="0" dirty="0" err="1" smtClean="0"/>
              <a:t>SaveForm</a:t>
            </a:r>
            <a:r>
              <a:rPr lang="en-US" baseline="0" dirty="0" smtClean="0"/>
              <a:t> method, which resets all the Constituent related fields on all the Steps (e.g. Region Code, Recognition Credits, …)</a:t>
            </a:r>
          </a:p>
          <a:p>
            <a:pPr marL="85736" marR="0" lvl="0" indent="-85736" algn="l" defTabSz="685891" rtl="0" eaLnBrk="1" fontAlgn="auto" latinLnBrk="0" hangingPunct="1">
              <a:lnSpc>
                <a:spcPct val="85000"/>
              </a:lnSpc>
              <a:spcBef>
                <a:spcPts val="600"/>
              </a:spcBef>
              <a:spcAft>
                <a:spcPts val="150"/>
              </a:spcAft>
              <a:buClrTx/>
              <a:buSzTx/>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After the </a:t>
            </a:r>
            <a:r>
              <a:rPr lang="en-US" baseline="0" dirty="0" err="1" smtClean="0"/>
              <a:t>SaveForm</a:t>
            </a:r>
            <a:r>
              <a:rPr lang="en-US" baseline="0" dirty="0" smtClean="0"/>
              <a:t> method is run, we want to call the </a:t>
            </a:r>
            <a:r>
              <a:rPr lang="en-US" baseline="0" dirty="0" err="1" smtClean="0"/>
              <a:t>UpdatePageStatuses</a:t>
            </a: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Next we want to Refresh the Page after we run </a:t>
            </a:r>
            <a:r>
              <a:rPr lang="en-US" baseline="0" dirty="0" err="1" smtClean="0"/>
              <a:t>UpdatePageStatuses</a:t>
            </a:r>
            <a:r>
              <a:rPr lang="en-US" baseline="0" dirty="0" smtClean="0"/>
              <a:t>, since we updated the data in so many of the Steps in the </a:t>
            </a:r>
            <a:r>
              <a:rPr lang="en-US" baseline="0" dirty="0" err="1" smtClean="0"/>
              <a:t>sproc</a:t>
            </a:r>
            <a:r>
              <a:rPr lang="en-US" baseline="0" dirty="0" smtClean="0"/>
              <a:t> we ran before the Save.</a:t>
            </a:r>
          </a:p>
          <a:p>
            <a:pPr marL="85736" marR="0" lvl="0" indent="-85736" algn="l" defTabSz="685891" rtl="0" eaLnBrk="1" fontAlgn="auto" latinLnBrk="0" hangingPunct="1">
              <a:lnSpc>
                <a:spcPct val="85000"/>
              </a:lnSpc>
              <a:spcBef>
                <a:spcPts val="600"/>
              </a:spcBef>
              <a:spcAft>
                <a:spcPts val="150"/>
              </a:spcAft>
              <a:buClrTx/>
              <a:buSzTx/>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Lastly we want to set focus to the field TRANSACTIONAMOUNT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The next two fields are much simpler.</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The OVERRIDEREGION, just calls a method after the save,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which hides/shows the REGIONOVERRIDECODEID field, which just does the default call of </a:t>
            </a:r>
            <a:r>
              <a:rPr lang="en-US" baseline="0" dirty="0" err="1" smtClean="0"/>
              <a:t>SaveForm</a:t>
            </a:r>
            <a:r>
              <a:rPr lang="en-US" baseline="0" dirty="0" smtClean="0"/>
              <a: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We do the same for all the fields </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**and then we instantiate the Helper class and pass it the </a:t>
            </a:r>
            <a:r>
              <a:rPr lang="en-US" baseline="0" dirty="0" err="1" smtClean="0"/>
              <a:t>UIModel</a:t>
            </a:r>
            <a:r>
              <a:rPr lang="en-US" baseline="0" dirty="0" smtClean="0"/>
              <a:t>, the List of </a:t>
            </a:r>
            <a:r>
              <a:rPr lang="en-US" baseline="0" dirty="0" err="1" smtClean="0"/>
              <a:t>FormFields</a:t>
            </a:r>
            <a:r>
              <a:rPr lang="en-US" baseline="0" dirty="0" smtClean="0"/>
              <a:t> we just created.  We also pass in the NEXT button just because I was lazy.  I’ll automate the finding of the NEXT button in the next release.</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p:txBody>
      </p:sp>
    </p:spTree>
    <p:extLst>
      <p:ext uri="{BB962C8B-B14F-4D97-AF65-F5344CB8AC3E}">
        <p14:creationId xmlns:p14="http://schemas.microsoft.com/office/powerpoint/2010/main" val="422928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Here is the beginning of the Constructor for the Helper class.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All this is doing is getting Delegates of the </a:t>
            </a:r>
            <a:r>
              <a:rPr lang="en-US" baseline="0" dirty="0" err="1" smtClean="0"/>
              <a:t>SaveForm</a:t>
            </a:r>
            <a:r>
              <a:rPr lang="en-US" baseline="0" dirty="0" smtClean="0"/>
              <a:t> and </a:t>
            </a:r>
            <a:r>
              <a:rPr lang="en-US" baseline="0" dirty="0" err="1" smtClean="0"/>
              <a:t>RefreshPage</a:t>
            </a:r>
            <a:r>
              <a:rPr lang="en-US" baseline="0" dirty="0" smtClean="0"/>
              <a:t> methods on the Custom UI Model class that called the Constructor.</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**Next we step through the </a:t>
            </a:r>
            <a:r>
              <a:rPr lang="en-US" baseline="0" dirty="0" err="1" smtClean="0"/>
              <a:t>FormField</a:t>
            </a:r>
            <a:r>
              <a:rPr lang="en-US" baseline="0" dirty="0" smtClean="0"/>
              <a:t> List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We set the </a:t>
            </a:r>
            <a:r>
              <a:rPr lang="en-US" baseline="0" dirty="0" err="1" smtClean="0"/>
              <a:t>ValueChanged</a:t>
            </a:r>
            <a:r>
              <a:rPr lang="en-US" baseline="0" dirty="0" smtClean="0"/>
              <a:t> Handler for every </a:t>
            </a:r>
            <a:r>
              <a:rPr lang="en-US" baseline="0" dirty="0" err="1" smtClean="0"/>
              <a:t>FormField</a:t>
            </a:r>
            <a:r>
              <a:rPr lang="en-US" baseline="0" dirty="0" smtClean="0"/>
              <a:t> to a method in the Helper class – </a:t>
            </a:r>
            <a:r>
              <a:rPr lang="en-US" baseline="0" dirty="0" err="1" smtClean="0"/>
              <a:t>Field_ValueChanged</a:t>
            </a: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And we populate a dictionary with the Field name and the </a:t>
            </a:r>
            <a:r>
              <a:rPr lang="en-US" baseline="0" dirty="0" err="1" smtClean="0"/>
              <a:t>FormField</a:t>
            </a:r>
            <a:r>
              <a:rPr lang="en-US" baseline="0" dirty="0" smtClean="0"/>
              <a:t> object.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Here is the </a:t>
            </a:r>
            <a:r>
              <a:rPr lang="en-US" baseline="0" dirty="0" err="1" smtClean="0"/>
              <a:t>Field_ValueChanged</a:t>
            </a:r>
            <a:r>
              <a:rPr lang="en-US" baseline="0" dirty="0" smtClean="0"/>
              <a:t> method that we just set to handle the </a:t>
            </a:r>
            <a:r>
              <a:rPr lang="en-US" baseline="0" dirty="0" err="1" smtClean="0"/>
              <a:t>ValueChanged</a:t>
            </a:r>
            <a:r>
              <a:rPr lang="en-US" baseline="0" dirty="0" smtClean="0"/>
              <a:t> events on all the fields.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We locate our </a:t>
            </a:r>
            <a:r>
              <a:rPr lang="en-US" baseline="0" dirty="0" err="1" smtClean="0"/>
              <a:t>FormField</a:t>
            </a:r>
            <a:r>
              <a:rPr lang="en-US" baseline="0" dirty="0" smtClean="0"/>
              <a:t> instance by using the Dictionary we populated in the Constructor and the Name of the Sender of the </a:t>
            </a:r>
            <a:r>
              <a:rPr lang="en-US" baseline="0" dirty="0" err="1" smtClean="0"/>
              <a:t>ValueChanged</a:t>
            </a:r>
            <a:r>
              <a:rPr lang="en-US" baseline="0" dirty="0" smtClean="0"/>
              <a:t> Event.</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Now we can use our </a:t>
            </a:r>
            <a:r>
              <a:rPr lang="en-US" baseline="0" dirty="0" err="1" smtClean="0"/>
              <a:t>FormField</a:t>
            </a:r>
            <a:r>
              <a:rPr lang="en-US" baseline="0" dirty="0" smtClean="0"/>
              <a:t> class to call the Method to be run BEFORE the Save is performed if it was specified.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Set the </a:t>
            </a:r>
            <a:r>
              <a:rPr lang="en-US" baseline="0" dirty="0" err="1" smtClean="0"/>
              <a:t>the</a:t>
            </a:r>
            <a:r>
              <a:rPr lang="en-US" baseline="0" dirty="0" smtClean="0"/>
              <a:t> field SETFOCUSFIELDNAME if it was specified or set it to blank.</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85736" marR="0" lvl="0" indent="-85736" algn="l" defTabSz="685891" rtl="0" eaLnBrk="1" fontAlgn="auto" latinLnBrk="0" hangingPunct="1">
              <a:lnSpc>
                <a:spcPct val="85000"/>
              </a:lnSpc>
              <a:spcBef>
                <a:spcPts val="600"/>
              </a:spcBef>
              <a:spcAft>
                <a:spcPts val="150"/>
              </a:spcAft>
              <a:buClrTx/>
              <a:buSzTx/>
              <a:tabLst/>
              <a:defRPr/>
            </a:pPr>
            <a:r>
              <a:rPr lang="en-US" baseline="0" dirty="0" smtClean="0"/>
              <a:t>This is done before the Save, because it actually gets saved to the DB.  This is another place where our single user per record assumption simplifies the code.</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Moving down in the Method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We call </a:t>
            </a:r>
            <a:r>
              <a:rPr lang="en-US" baseline="0" dirty="0" err="1" smtClean="0"/>
              <a:t>SaveForm</a:t>
            </a:r>
            <a:r>
              <a:rPr lang="en-US" baseline="0" dirty="0" smtClean="0"/>
              <a:t> on the UI Model</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Call the Method to be run After the Save is performed if it was specified.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Finally we call set the Refresh Method on the UI Model if that was specified.</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All Custom UI Model forms are set up in the same way.</a:t>
            </a:r>
          </a:p>
        </p:txBody>
      </p:sp>
    </p:spTree>
    <p:extLst>
      <p:ext uri="{BB962C8B-B14F-4D97-AF65-F5344CB8AC3E}">
        <p14:creationId xmlns:p14="http://schemas.microsoft.com/office/powerpoint/2010/main" val="1113273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Lastly, we’ll look at how the Helpful Hints is implemented using the Explorer Bar Section.</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You can see this on the Page properties</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 I’m just using a View Data Form</a:t>
            </a:r>
            <a:endParaRPr lang="en-US" baseline="0" dirty="0"/>
          </a:p>
        </p:txBody>
      </p:sp>
    </p:spTree>
    <p:extLst>
      <p:ext uri="{BB962C8B-B14F-4D97-AF65-F5344CB8AC3E}">
        <p14:creationId xmlns:p14="http://schemas.microsoft.com/office/powerpoint/2010/main" val="3534403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The View form pulls from the configuration tables and has a maximum of 5 per page.</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I pivot the rows returned to populate 5 sets of values that are displayed in the form.</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And I use a UI Model to render the Hints as you see them.</a:t>
            </a:r>
          </a:p>
        </p:txBody>
      </p:sp>
    </p:spTree>
    <p:extLst>
      <p:ext uri="{BB962C8B-B14F-4D97-AF65-F5344CB8AC3E}">
        <p14:creationId xmlns:p14="http://schemas.microsoft.com/office/powerpoint/2010/main" val="1330158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One thing to note on the Explorer Bar Section.</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For some reason CRM would sometimes fail to render the View Form in the Explorer Bar Section.</a:t>
            </a:r>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baseline="0" dirty="0" smtClean="0"/>
          </a:p>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r>
              <a:rPr lang="en-US" baseline="0" dirty="0" smtClean="0"/>
              <a:t>**However, when I added a </a:t>
            </a:r>
            <a:r>
              <a:rPr lang="en-US" baseline="0" dirty="0" smtClean="0"/>
              <a:t>Page Action (Validate </a:t>
            </a:r>
            <a:r>
              <a:rPr lang="en-US" baseline="0" dirty="0" smtClean="0"/>
              <a:t>GIS) it </a:t>
            </a:r>
            <a:r>
              <a:rPr lang="en-US" baseline="0" smtClean="0"/>
              <a:t>always </a:t>
            </a:r>
            <a:r>
              <a:rPr lang="en-US" baseline="0" smtClean="0"/>
              <a:t>renders the </a:t>
            </a:r>
            <a:r>
              <a:rPr lang="en-US" baseline="0" dirty="0" smtClean="0"/>
              <a:t>View Form.</a:t>
            </a:r>
            <a:endParaRPr lang="en-US" baseline="0" dirty="0"/>
          </a:p>
        </p:txBody>
      </p:sp>
    </p:spTree>
    <p:extLst>
      <p:ext uri="{BB962C8B-B14F-4D97-AF65-F5344CB8AC3E}">
        <p14:creationId xmlns:p14="http://schemas.microsoft.com/office/powerpoint/2010/main" val="742287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119997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54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0" marR="0" lvl="0" indent="0" algn="l" defTabSz="685891" rtl="0" eaLnBrk="1" fontAlgn="auto" latinLnBrk="0" hangingPunct="1">
              <a:lnSpc>
                <a:spcPct val="85000"/>
              </a:lnSpc>
              <a:spcBef>
                <a:spcPts val="600"/>
              </a:spcBef>
              <a:spcAft>
                <a:spcPts val="150"/>
              </a:spcAft>
              <a:buClrTx/>
              <a:buSzTx/>
              <a:buFont typeface="Arial" pitchFamily="34" charset="0"/>
              <a:buNone/>
              <a:tabLst/>
              <a:defRPr/>
            </a:pPr>
            <a:endParaRPr lang="en-US" sz="900" baseline="0" dirty="0" smtClean="0"/>
          </a:p>
        </p:txBody>
      </p:sp>
    </p:spTree>
    <p:extLst>
      <p:ext uri="{BB962C8B-B14F-4D97-AF65-F5344CB8AC3E}">
        <p14:creationId xmlns:p14="http://schemas.microsoft.com/office/powerpoint/2010/main" val="321433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799009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720095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1014419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3172439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675454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09"/>
            <a:ext cx="9144000" cy="5142161"/>
          </a:xfrm>
          <a:prstGeom prst="rect">
            <a:avLst/>
          </a:prstGeom>
        </p:spPr>
      </p:pic>
      <p:sp>
        <p:nvSpPr>
          <p:cNvPr id="11" name="Text Placeholder 9"/>
          <p:cNvSpPr>
            <a:spLocks noGrp="1"/>
          </p:cNvSpPr>
          <p:nvPr>
            <p:ph type="body" sz="quarter" idx="10" hasCustomPrompt="1"/>
          </p:nvPr>
        </p:nvSpPr>
        <p:spPr>
          <a:xfrm>
            <a:off x="678595" y="2451801"/>
            <a:ext cx="5585486" cy="302285"/>
          </a:xfrm>
        </p:spPr>
        <p:txBody>
          <a:bodyPr/>
          <a:lstStyle>
            <a:lvl1pPr marL="260747" indent="-260747">
              <a:spcBef>
                <a:spcPts val="450"/>
              </a:spcBef>
              <a:defRPr sz="2100"/>
            </a:lvl1pPr>
          </a:lstStyle>
          <a:p>
            <a:pPr lvl="0"/>
            <a:r>
              <a:rPr lang="en-US" dirty="0"/>
              <a:t>Name of Presenter</a:t>
            </a:r>
          </a:p>
        </p:txBody>
      </p:sp>
      <p:sp>
        <p:nvSpPr>
          <p:cNvPr id="12" name="Text Placeholder 9"/>
          <p:cNvSpPr>
            <a:spLocks noGrp="1"/>
          </p:cNvSpPr>
          <p:nvPr>
            <p:ph type="body" sz="quarter" idx="11" hasCustomPrompt="1"/>
          </p:nvPr>
        </p:nvSpPr>
        <p:spPr>
          <a:xfrm>
            <a:off x="678595" y="2840296"/>
            <a:ext cx="5585486" cy="302285"/>
          </a:xfrm>
        </p:spPr>
        <p:txBody>
          <a:bodyPr/>
          <a:lstStyle>
            <a:lvl1pPr marL="260747" indent="0">
              <a:spcBef>
                <a:spcPts val="450"/>
              </a:spcBef>
              <a:buFont typeface="Arial" panose="020B0604020202020204" pitchFamily="34" charset="0"/>
              <a:buNone/>
              <a:defRPr sz="2100"/>
            </a:lvl1pPr>
          </a:lstStyle>
          <a:p>
            <a:pPr lvl="0"/>
            <a:r>
              <a:rPr lang="en-US" dirty="0"/>
              <a:t>Job Title</a:t>
            </a:r>
          </a:p>
        </p:txBody>
      </p:sp>
      <p:sp>
        <p:nvSpPr>
          <p:cNvPr id="13" name="Text Placeholder 9"/>
          <p:cNvSpPr>
            <a:spLocks noGrp="1"/>
          </p:cNvSpPr>
          <p:nvPr>
            <p:ph type="body" sz="quarter" idx="12" hasCustomPrompt="1"/>
          </p:nvPr>
        </p:nvSpPr>
        <p:spPr>
          <a:xfrm>
            <a:off x="635042" y="304801"/>
            <a:ext cx="6475182" cy="2049905"/>
          </a:xfrm>
        </p:spPr>
        <p:txBody>
          <a:bodyPr anchor="b" anchorCtr="0"/>
          <a:lstStyle>
            <a:lvl1pPr marL="0" indent="0" algn="l" defTabSz="685800" rtl="0" eaLnBrk="1" latinLnBrk="0" hangingPunct="1">
              <a:spcBef>
                <a:spcPts val="450"/>
              </a:spcBef>
              <a:buFont typeface="Arial" panose="020B0604020202020204" pitchFamily="34" charset="0"/>
              <a:buNone/>
              <a:defRPr lang="en-US" sz="4050" kern="1200" spc="-30" dirty="0" smtClean="0">
                <a:solidFill>
                  <a:schemeClr val="tx2"/>
                </a:solidFill>
                <a:latin typeface="+mn-lt"/>
                <a:ea typeface="+mn-ea"/>
                <a:cs typeface="Arial" panose="020B0604020202020204" pitchFamily="34" charset="0"/>
              </a:defRPr>
            </a:lvl1pPr>
          </a:lstStyle>
          <a:p>
            <a:pPr lvl="0"/>
            <a:r>
              <a:rPr lang="en-US" dirty="0"/>
              <a:t>Presentation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3136" y="3691492"/>
            <a:ext cx="2156968" cy="705073"/>
          </a:xfrm>
          <a:prstGeom prst="rect">
            <a:avLst/>
          </a:prstGeom>
        </p:spPr>
      </p:pic>
    </p:spTree>
    <p:extLst>
      <p:ext uri="{BB962C8B-B14F-4D97-AF65-F5344CB8AC3E}">
        <p14:creationId xmlns:p14="http://schemas.microsoft.com/office/powerpoint/2010/main" val="179381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8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flipH="1">
            <a:off x="342949" y="108859"/>
            <a:ext cx="8413653" cy="791255"/>
          </a:xfrm>
        </p:spPr>
        <p:txBody>
          <a:bodyPr/>
          <a:lstStyle/>
          <a:p>
            <a:r>
              <a:rPr lang="en-US" dirty="0"/>
              <a:t>Click to edit Master title style</a:t>
            </a:r>
          </a:p>
        </p:txBody>
      </p:sp>
    </p:spTree>
    <p:extLst>
      <p:ext uri="{BB962C8B-B14F-4D97-AF65-F5344CB8AC3E}">
        <p14:creationId xmlns:p14="http://schemas.microsoft.com/office/powerpoint/2010/main" val="394777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stretch>
            <a:fillRect/>
          </a:stretch>
        </p:blipFill>
        <p:spPr>
          <a:xfrm>
            <a:off x="0" y="1339"/>
            <a:ext cx="9144000" cy="5142161"/>
          </a:xfrm>
          <a:prstGeom prst="rect">
            <a:avLst/>
          </a:prstGeom>
        </p:spPr>
      </p:pic>
    </p:spTree>
    <p:extLst>
      <p:ext uri="{BB962C8B-B14F-4D97-AF65-F5344CB8AC3E}">
        <p14:creationId xmlns:p14="http://schemas.microsoft.com/office/powerpoint/2010/main" val="23809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05222"/>
            <a:ext cx="8226720" cy="857610"/>
          </a:xfrm>
        </p:spPr>
        <p:txBody>
          <a:bodyPr/>
          <a:lstStyle/>
          <a:p>
            <a:r>
              <a:rPr lang="en-US"/>
              <a:t>Click to edit Master title style</a:t>
            </a:r>
          </a:p>
        </p:txBody>
      </p:sp>
    </p:spTree>
    <p:extLst>
      <p:ext uri="{BB962C8B-B14F-4D97-AF65-F5344CB8AC3E}">
        <p14:creationId xmlns:p14="http://schemas.microsoft.com/office/powerpoint/2010/main" val="107537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idx="10"/>
          </p:nvPr>
        </p:nvSpPr>
        <p:spPr>
          <a:xfrm>
            <a:off x="456481" y="4685532"/>
            <a:ext cx="2128320" cy="353197"/>
          </a:xfrm>
          <a:prstGeom prst="rect">
            <a:avLst/>
          </a:prstGeom>
        </p:spPr>
        <p:txBody>
          <a:bodyPr/>
          <a:lstStyle>
            <a:lvl1pPr>
              <a:defRPr/>
            </a:lvl1pPr>
          </a:lstStyle>
          <a:p>
            <a:endParaRPr lang="en-US" altLang="x-none"/>
          </a:p>
        </p:txBody>
      </p:sp>
      <p:sp>
        <p:nvSpPr>
          <p:cNvPr id="3" name="Footer Placeholder 2"/>
          <p:cNvSpPr>
            <a:spLocks noGrp="1"/>
          </p:cNvSpPr>
          <p:nvPr>
            <p:ph type="ftr" idx="11"/>
          </p:nvPr>
        </p:nvSpPr>
        <p:spPr>
          <a:xfrm>
            <a:off x="3127680" y="4685532"/>
            <a:ext cx="2897280" cy="353197"/>
          </a:xfrm>
          <a:prstGeom prst="rect">
            <a:avLst/>
          </a:prstGeom>
        </p:spPr>
        <p:txBody>
          <a:bodyPr/>
          <a:lstStyle>
            <a:lvl1pPr>
              <a:defRPr/>
            </a:lvl1pPr>
          </a:lstStyle>
          <a:p>
            <a:endParaRPr lang="en-US" altLang="x-none"/>
          </a:p>
        </p:txBody>
      </p:sp>
      <p:sp>
        <p:nvSpPr>
          <p:cNvPr id="4" name="Slide Number Placeholder 3"/>
          <p:cNvSpPr>
            <a:spLocks noGrp="1"/>
          </p:cNvSpPr>
          <p:nvPr>
            <p:ph type="sldNum" idx="12"/>
          </p:nvPr>
        </p:nvSpPr>
        <p:spPr>
          <a:xfrm>
            <a:off x="6556321" y="4685532"/>
            <a:ext cx="2128320" cy="353197"/>
          </a:xfrm>
          <a:prstGeom prst="rect">
            <a:avLst/>
          </a:prstGeom>
        </p:spPr>
        <p:txBody>
          <a:bodyPr/>
          <a:lstStyle>
            <a:lvl1pPr>
              <a:defRPr/>
            </a:lvl1pPr>
          </a:lstStyle>
          <a:p>
            <a:fld id="{16EF7664-398D-1045-9231-BD463F4D5F2B}" type="slidenum">
              <a:rPr lang="en-US" altLang="x-none"/>
              <a:pPr/>
              <a:t>‹#›</a:t>
            </a:fld>
            <a:endParaRPr lang="en-US" altLang="x-none"/>
          </a:p>
        </p:txBody>
      </p:sp>
    </p:spTree>
    <p:extLst>
      <p:ext uri="{BB962C8B-B14F-4D97-AF65-F5344CB8AC3E}">
        <p14:creationId xmlns:p14="http://schemas.microsoft.com/office/powerpoint/2010/main" val="1101295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85000"/>
                <a:alpha val="85000"/>
              </a:schemeClr>
            </a:gs>
            <a:gs pos="83000">
              <a:schemeClr val="bg1"/>
            </a:gs>
            <a:gs pos="30000">
              <a:schemeClr val="bg1">
                <a:lumMod val="95000"/>
                <a:alpha val="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8"/>
          <a:stretch>
            <a:fillRect/>
          </a:stretch>
        </p:blipFill>
        <p:spPr>
          <a:xfrm>
            <a:off x="0" y="0"/>
            <a:ext cx="9144000" cy="5142161"/>
          </a:xfrm>
          <a:prstGeom prst="rect">
            <a:avLst/>
          </a:prstGeom>
        </p:spPr>
      </p:pic>
      <p:sp>
        <p:nvSpPr>
          <p:cNvPr id="2" name="Title Placeholder 1"/>
          <p:cNvSpPr>
            <a:spLocks noGrp="1"/>
          </p:cNvSpPr>
          <p:nvPr>
            <p:ph type="title"/>
          </p:nvPr>
        </p:nvSpPr>
        <p:spPr>
          <a:xfrm flipH="1">
            <a:off x="342949" y="108858"/>
            <a:ext cx="8413653" cy="740228"/>
          </a:xfrm>
          <a:prstGeom prst="rect">
            <a:avLst/>
          </a:prstGeom>
        </p:spPr>
        <p:txBody>
          <a:bodyPr vert="horz" wrap="square" lIns="0" tIns="0" rIns="0" bIns="0" rtlCol="0" anchor="b" anchorCtr="0">
            <a:noAutofit/>
          </a:bodyPr>
          <a:lstStyle/>
          <a:p>
            <a:r>
              <a:rPr lang="en-US" b="0" dirty="0"/>
              <a:t>Click To Add Title</a:t>
            </a:r>
            <a:endParaRPr lang="en-US" dirty="0"/>
          </a:p>
        </p:txBody>
      </p:sp>
      <p:sp>
        <p:nvSpPr>
          <p:cNvPr id="1027" name="Text Placeholder 2"/>
          <p:cNvSpPr>
            <a:spLocks noGrp="1"/>
          </p:cNvSpPr>
          <p:nvPr>
            <p:ph type="body" idx="1"/>
          </p:nvPr>
        </p:nvSpPr>
        <p:spPr bwMode="auto">
          <a:xfrm>
            <a:off x="342900" y="1273628"/>
            <a:ext cx="8412480" cy="32526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p:txBody>
      </p:sp>
      <p:grpSp>
        <p:nvGrpSpPr>
          <p:cNvPr id="27" name="Group 26"/>
          <p:cNvGrpSpPr/>
          <p:nvPr userDrawn="1"/>
        </p:nvGrpSpPr>
        <p:grpSpPr>
          <a:xfrm>
            <a:off x="5939415" y="3642610"/>
            <a:ext cx="807915" cy="125195"/>
            <a:chOff x="2274599" y="2654919"/>
            <a:chExt cx="1944204" cy="301352"/>
          </a:xfrm>
          <a:solidFill>
            <a:schemeClr val="bg1"/>
          </a:solidFill>
        </p:grpSpPr>
        <p:sp>
          <p:nvSpPr>
            <p:cNvPr id="28" name="Freeform 60"/>
            <p:cNvSpPr>
              <a:spLocks noChangeArrowheads="1"/>
            </p:cNvSpPr>
            <p:nvPr/>
          </p:nvSpPr>
          <p:spPr bwMode="auto">
            <a:xfrm>
              <a:off x="2575951" y="2733768"/>
              <a:ext cx="238705" cy="221423"/>
            </a:xfrm>
            <a:custGeom>
              <a:avLst/>
              <a:gdLst>
                <a:gd name="T0" fmla="*/ 836 w 975"/>
                <a:gd name="T1" fmla="*/ 649 h 905"/>
                <a:gd name="T2" fmla="*/ 836 w 975"/>
                <a:gd name="T3" fmla="*/ 649 h 905"/>
                <a:gd name="T4" fmla="*/ 836 w 975"/>
                <a:gd name="T5" fmla="*/ 347 h 905"/>
                <a:gd name="T6" fmla="*/ 836 w 975"/>
                <a:gd name="T7" fmla="*/ 347 h 905"/>
                <a:gd name="T8" fmla="*/ 836 w 975"/>
                <a:gd name="T9" fmla="*/ 23 h 905"/>
                <a:gd name="T10" fmla="*/ 673 w 975"/>
                <a:gd name="T11" fmla="*/ 23 h 905"/>
                <a:gd name="T12" fmla="*/ 673 w 975"/>
                <a:gd name="T13" fmla="*/ 93 h 905"/>
                <a:gd name="T14" fmla="*/ 464 w 975"/>
                <a:gd name="T15" fmla="*/ 23 h 905"/>
                <a:gd name="T16" fmla="*/ 0 w 975"/>
                <a:gd name="T17" fmla="*/ 464 h 905"/>
                <a:gd name="T18" fmla="*/ 464 w 975"/>
                <a:gd name="T19" fmla="*/ 881 h 905"/>
                <a:gd name="T20" fmla="*/ 743 w 975"/>
                <a:gd name="T21" fmla="*/ 765 h 905"/>
                <a:gd name="T22" fmla="*/ 859 w 975"/>
                <a:gd name="T23" fmla="*/ 881 h 905"/>
                <a:gd name="T24" fmla="*/ 974 w 975"/>
                <a:gd name="T25" fmla="*/ 765 h 905"/>
                <a:gd name="T26" fmla="*/ 836 w 975"/>
                <a:gd name="T27" fmla="*/ 649 h 905"/>
                <a:gd name="T28" fmla="*/ 464 w 975"/>
                <a:gd name="T29" fmla="*/ 718 h 905"/>
                <a:gd name="T30" fmla="*/ 464 w 975"/>
                <a:gd name="T31" fmla="*/ 718 h 905"/>
                <a:gd name="T32" fmla="*/ 163 w 975"/>
                <a:gd name="T33" fmla="*/ 464 h 905"/>
                <a:gd name="T34" fmla="*/ 487 w 975"/>
                <a:gd name="T35" fmla="*/ 185 h 905"/>
                <a:gd name="T36" fmla="*/ 673 w 975"/>
                <a:gd name="T37" fmla="*/ 301 h 905"/>
                <a:gd name="T38" fmla="*/ 673 w 975"/>
                <a:gd name="T39" fmla="*/ 347 h 905"/>
                <a:gd name="T40" fmla="*/ 673 w 975"/>
                <a:gd name="T41" fmla="*/ 347 h 905"/>
                <a:gd name="T42" fmla="*/ 673 w 975"/>
                <a:gd name="T43" fmla="*/ 603 h 905"/>
                <a:gd name="T44" fmla="*/ 464 w 975"/>
                <a:gd name="T45" fmla="*/ 71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5" h="905">
                  <a:moveTo>
                    <a:pt x="836" y="649"/>
                  </a:moveTo>
                  <a:lnTo>
                    <a:pt x="836" y="649"/>
                  </a:lnTo>
                  <a:cubicBezTo>
                    <a:pt x="836" y="347"/>
                    <a:pt x="836" y="347"/>
                    <a:pt x="836" y="347"/>
                  </a:cubicBezTo>
                  <a:lnTo>
                    <a:pt x="836" y="347"/>
                  </a:lnTo>
                  <a:cubicBezTo>
                    <a:pt x="836" y="23"/>
                    <a:pt x="836" y="23"/>
                    <a:pt x="836" y="23"/>
                  </a:cubicBezTo>
                  <a:cubicBezTo>
                    <a:pt x="673" y="23"/>
                    <a:pt x="673" y="23"/>
                    <a:pt x="673" y="23"/>
                  </a:cubicBezTo>
                  <a:cubicBezTo>
                    <a:pt x="673" y="93"/>
                    <a:pt x="673" y="93"/>
                    <a:pt x="673" y="93"/>
                  </a:cubicBezTo>
                  <a:cubicBezTo>
                    <a:pt x="627" y="46"/>
                    <a:pt x="557" y="23"/>
                    <a:pt x="464" y="23"/>
                  </a:cubicBezTo>
                  <a:cubicBezTo>
                    <a:pt x="163" y="0"/>
                    <a:pt x="0" y="208"/>
                    <a:pt x="0" y="464"/>
                  </a:cubicBezTo>
                  <a:cubicBezTo>
                    <a:pt x="0" y="695"/>
                    <a:pt x="163" y="881"/>
                    <a:pt x="464" y="881"/>
                  </a:cubicBezTo>
                  <a:cubicBezTo>
                    <a:pt x="603" y="904"/>
                    <a:pt x="743" y="765"/>
                    <a:pt x="743" y="765"/>
                  </a:cubicBezTo>
                  <a:cubicBezTo>
                    <a:pt x="859" y="881"/>
                    <a:pt x="859" y="881"/>
                    <a:pt x="859" y="881"/>
                  </a:cubicBezTo>
                  <a:cubicBezTo>
                    <a:pt x="974" y="765"/>
                    <a:pt x="974" y="765"/>
                    <a:pt x="974" y="765"/>
                  </a:cubicBezTo>
                  <a:lnTo>
                    <a:pt x="836" y="649"/>
                  </a:lnTo>
                  <a:close/>
                  <a:moveTo>
                    <a:pt x="464" y="718"/>
                  </a:moveTo>
                  <a:lnTo>
                    <a:pt x="464" y="718"/>
                  </a:lnTo>
                  <a:cubicBezTo>
                    <a:pt x="302" y="742"/>
                    <a:pt x="163" y="603"/>
                    <a:pt x="163" y="464"/>
                  </a:cubicBezTo>
                  <a:cubicBezTo>
                    <a:pt x="163" y="301"/>
                    <a:pt x="279" y="162"/>
                    <a:pt x="487" y="185"/>
                  </a:cubicBezTo>
                  <a:cubicBezTo>
                    <a:pt x="557" y="185"/>
                    <a:pt x="627" y="254"/>
                    <a:pt x="673" y="301"/>
                  </a:cubicBezTo>
                  <a:cubicBezTo>
                    <a:pt x="673" y="347"/>
                    <a:pt x="673" y="347"/>
                    <a:pt x="673" y="347"/>
                  </a:cubicBezTo>
                  <a:lnTo>
                    <a:pt x="673" y="347"/>
                  </a:lnTo>
                  <a:cubicBezTo>
                    <a:pt x="673" y="603"/>
                    <a:pt x="673" y="603"/>
                    <a:pt x="673" y="603"/>
                  </a:cubicBezTo>
                  <a:cubicBezTo>
                    <a:pt x="627" y="672"/>
                    <a:pt x="557" y="718"/>
                    <a:pt x="464" y="7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29" name="Freeform 61"/>
            <p:cNvSpPr>
              <a:spLocks noChangeArrowheads="1"/>
            </p:cNvSpPr>
            <p:nvPr/>
          </p:nvSpPr>
          <p:spPr bwMode="auto">
            <a:xfrm>
              <a:off x="3468125" y="2733768"/>
              <a:ext cx="233304" cy="221423"/>
            </a:xfrm>
            <a:custGeom>
              <a:avLst/>
              <a:gdLst>
                <a:gd name="T0" fmla="*/ 835 w 951"/>
                <a:gd name="T1" fmla="*/ 649 h 905"/>
                <a:gd name="T2" fmla="*/ 835 w 951"/>
                <a:gd name="T3" fmla="*/ 649 h 905"/>
                <a:gd name="T4" fmla="*/ 835 w 951"/>
                <a:gd name="T5" fmla="*/ 347 h 905"/>
                <a:gd name="T6" fmla="*/ 835 w 951"/>
                <a:gd name="T7" fmla="*/ 347 h 905"/>
                <a:gd name="T8" fmla="*/ 835 w 951"/>
                <a:gd name="T9" fmla="*/ 23 h 905"/>
                <a:gd name="T10" fmla="*/ 649 w 951"/>
                <a:gd name="T11" fmla="*/ 23 h 905"/>
                <a:gd name="T12" fmla="*/ 649 w 951"/>
                <a:gd name="T13" fmla="*/ 93 h 905"/>
                <a:gd name="T14" fmla="*/ 440 w 951"/>
                <a:gd name="T15" fmla="*/ 23 h 905"/>
                <a:gd name="T16" fmla="*/ 0 w 951"/>
                <a:gd name="T17" fmla="*/ 464 h 905"/>
                <a:gd name="T18" fmla="*/ 440 w 951"/>
                <a:gd name="T19" fmla="*/ 881 h 905"/>
                <a:gd name="T20" fmla="*/ 742 w 951"/>
                <a:gd name="T21" fmla="*/ 765 h 905"/>
                <a:gd name="T22" fmla="*/ 835 w 951"/>
                <a:gd name="T23" fmla="*/ 881 h 905"/>
                <a:gd name="T24" fmla="*/ 950 w 951"/>
                <a:gd name="T25" fmla="*/ 765 h 905"/>
                <a:gd name="T26" fmla="*/ 835 w 951"/>
                <a:gd name="T27" fmla="*/ 649 h 905"/>
                <a:gd name="T28" fmla="*/ 463 w 951"/>
                <a:gd name="T29" fmla="*/ 718 h 905"/>
                <a:gd name="T30" fmla="*/ 463 w 951"/>
                <a:gd name="T31" fmla="*/ 718 h 905"/>
                <a:gd name="T32" fmla="*/ 162 w 951"/>
                <a:gd name="T33" fmla="*/ 464 h 905"/>
                <a:gd name="T34" fmla="*/ 463 w 951"/>
                <a:gd name="T35" fmla="*/ 185 h 905"/>
                <a:gd name="T36" fmla="*/ 649 w 951"/>
                <a:gd name="T37" fmla="*/ 301 h 905"/>
                <a:gd name="T38" fmla="*/ 649 w 951"/>
                <a:gd name="T39" fmla="*/ 347 h 905"/>
                <a:gd name="T40" fmla="*/ 649 w 951"/>
                <a:gd name="T41" fmla="*/ 347 h 905"/>
                <a:gd name="T42" fmla="*/ 649 w 951"/>
                <a:gd name="T43" fmla="*/ 603 h 905"/>
                <a:gd name="T44" fmla="*/ 463 w 951"/>
                <a:gd name="T45" fmla="*/ 71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1" h="905">
                  <a:moveTo>
                    <a:pt x="835" y="649"/>
                  </a:moveTo>
                  <a:lnTo>
                    <a:pt x="835" y="649"/>
                  </a:lnTo>
                  <a:cubicBezTo>
                    <a:pt x="835" y="347"/>
                    <a:pt x="835" y="347"/>
                    <a:pt x="835" y="347"/>
                  </a:cubicBezTo>
                  <a:lnTo>
                    <a:pt x="835" y="347"/>
                  </a:lnTo>
                  <a:cubicBezTo>
                    <a:pt x="835" y="23"/>
                    <a:pt x="835" y="23"/>
                    <a:pt x="835" y="23"/>
                  </a:cubicBezTo>
                  <a:cubicBezTo>
                    <a:pt x="649" y="23"/>
                    <a:pt x="649" y="23"/>
                    <a:pt x="649" y="23"/>
                  </a:cubicBezTo>
                  <a:cubicBezTo>
                    <a:pt x="649" y="93"/>
                    <a:pt x="649" y="93"/>
                    <a:pt x="649" y="93"/>
                  </a:cubicBezTo>
                  <a:cubicBezTo>
                    <a:pt x="603" y="46"/>
                    <a:pt x="533" y="23"/>
                    <a:pt x="440" y="23"/>
                  </a:cubicBezTo>
                  <a:cubicBezTo>
                    <a:pt x="162" y="0"/>
                    <a:pt x="0" y="208"/>
                    <a:pt x="0" y="464"/>
                  </a:cubicBezTo>
                  <a:cubicBezTo>
                    <a:pt x="0" y="695"/>
                    <a:pt x="162" y="881"/>
                    <a:pt x="440" y="881"/>
                  </a:cubicBezTo>
                  <a:cubicBezTo>
                    <a:pt x="603" y="904"/>
                    <a:pt x="742" y="765"/>
                    <a:pt x="742" y="765"/>
                  </a:cubicBezTo>
                  <a:cubicBezTo>
                    <a:pt x="835" y="881"/>
                    <a:pt x="835" y="881"/>
                    <a:pt x="835" y="881"/>
                  </a:cubicBezTo>
                  <a:cubicBezTo>
                    <a:pt x="950" y="765"/>
                    <a:pt x="950" y="765"/>
                    <a:pt x="950" y="765"/>
                  </a:cubicBezTo>
                  <a:lnTo>
                    <a:pt x="835" y="649"/>
                  </a:lnTo>
                  <a:close/>
                  <a:moveTo>
                    <a:pt x="463" y="718"/>
                  </a:moveTo>
                  <a:lnTo>
                    <a:pt x="463" y="718"/>
                  </a:lnTo>
                  <a:cubicBezTo>
                    <a:pt x="278" y="742"/>
                    <a:pt x="162" y="603"/>
                    <a:pt x="162" y="464"/>
                  </a:cubicBezTo>
                  <a:cubicBezTo>
                    <a:pt x="162" y="301"/>
                    <a:pt x="278" y="162"/>
                    <a:pt x="463" y="185"/>
                  </a:cubicBezTo>
                  <a:cubicBezTo>
                    <a:pt x="556" y="185"/>
                    <a:pt x="626" y="254"/>
                    <a:pt x="649" y="301"/>
                  </a:cubicBezTo>
                  <a:cubicBezTo>
                    <a:pt x="649" y="347"/>
                    <a:pt x="649" y="347"/>
                    <a:pt x="649" y="347"/>
                  </a:cubicBezTo>
                  <a:lnTo>
                    <a:pt x="649" y="347"/>
                  </a:lnTo>
                  <a:cubicBezTo>
                    <a:pt x="649" y="603"/>
                    <a:pt x="649" y="603"/>
                    <a:pt x="649" y="603"/>
                  </a:cubicBezTo>
                  <a:cubicBezTo>
                    <a:pt x="626" y="672"/>
                    <a:pt x="533" y="718"/>
                    <a:pt x="463" y="7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0" name="Freeform 62"/>
            <p:cNvSpPr>
              <a:spLocks noChangeArrowheads="1"/>
            </p:cNvSpPr>
            <p:nvPr/>
          </p:nvSpPr>
          <p:spPr bwMode="auto">
            <a:xfrm>
              <a:off x="2274599" y="2660320"/>
              <a:ext cx="205222" cy="289470"/>
            </a:xfrm>
            <a:custGeom>
              <a:avLst/>
              <a:gdLst>
                <a:gd name="T0" fmla="*/ 371 w 836"/>
                <a:gd name="T1" fmla="*/ 1183 h 1184"/>
                <a:gd name="T2" fmla="*/ 371 w 836"/>
                <a:gd name="T3" fmla="*/ 1183 h 1184"/>
                <a:gd name="T4" fmla="*/ 835 w 836"/>
                <a:gd name="T5" fmla="*/ 766 h 1184"/>
                <a:gd name="T6" fmla="*/ 371 w 836"/>
                <a:gd name="T7" fmla="*/ 325 h 1184"/>
                <a:gd name="T8" fmla="*/ 162 w 836"/>
                <a:gd name="T9" fmla="*/ 395 h 1184"/>
                <a:gd name="T10" fmla="*/ 162 w 836"/>
                <a:gd name="T11" fmla="*/ 0 h 1184"/>
                <a:gd name="T12" fmla="*/ 0 w 836"/>
                <a:gd name="T13" fmla="*/ 0 h 1184"/>
                <a:gd name="T14" fmla="*/ 0 w 836"/>
                <a:gd name="T15" fmla="*/ 649 h 1184"/>
                <a:gd name="T16" fmla="*/ 0 w 836"/>
                <a:gd name="T17" fmla="*/ 649 h 1184"/>
                <a:gd name="T18" fmla="*/ 0 w 836"/>
                <a:gd name="T19" fmla="*/ 951 h 1184"/>
                <a:gd name="T20" fmla="*/ 371 w 836"/>
                <a:gd name="T21" fmla="*/ 1183 h 1184"/>
                <a:gd name="T22" fmla="*/ 162 w 836"/>
                <a:gd name="T23" fmla="*/ 905 h 1184"/>
                <a:gd name="T24" fmla="*/ 162 w 836"/>
                <a:gd name="T25" fmla="*/ 905 h 1184"/>
                <a:gd name="T26" fmla="*/ 162 w 836"/>
                <a:gd name="T27" fmla="*/ 649 h 1184"/>
                <a:gd name="T28" fmla="*/ 162 w 836"/>
                <a:gd name="T29" fmla="*/ 649 h 1184"/>
                <a:gd name="T30" fmla="*/ 162 w 836"/>
                <a:gd name="T31" fmla="*/ 603 h 1184"/>
                <a:gd name="T32" fmla="*/ 347 w 836"/>
                <a:gd name="T33" fmla="*/ 487 h 1184"/>
                <a:gd name="T34" fmla="*/ 673 w 836"/>
                <a:gd name="T35" fmla="*/ 766 h 1184"/>
                <a:gd name="T36" fmla="*/ 371 w 836"/>
                <a:gd name="T37" fmla="*/ 1020 h 1184"/>
                <a:gd name="T38" fmla="*/ 162 w 836"/>
                <a:gd name="T39" fmla="*/ 90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371" y="1183"/>
                  </a:moveTo>
                  <a:lnTo>
                    <a:pt x="371" y="1183"/>
                  </a:lnTo>
                  <a:cubicBezTo>
                    <a:pt x="650" y="1183"/>
                    <a:pt x="835" y="997"/>
                    <a:pt x="835" y="766"/>
                  </a:cubicBezTo>
                  <a:cubicBezTo>
                    <a:pt x="835" y="510"/>
                    <a:pt x="673" y="302"/>
                    <a:pt x="371" y="325"/>
                  </a:cubicBezTo>
                  <a:cubicBezTo>
                    <a:pt x="278" y="325"/>
                    <a:pt x="209" y="348"/>
                    <a:pt x="162" y="395"/>
                  </a:cubicBezTo>
                  <a:cubicBezTo>
                    <a:pt x="162" y="0"/>
                    <a:pt x="162" y="0"/>
                    <a:pt x="162" y="0"/>
                  </a:cubicBezTo>
                  <a:cubicBezTo>
                    <a:pt x="0" y="0"/>
                    <a:pt x="0" y="0"/>
                    <a:pt x="0" y="0"/>
                  </a:cubicBezTo>
                  <a:cubicBezTo>
                    <a:pt x="0" y="649"/>
                    <a:pt x="0" y="649"/>
                    <a:pt x="0" y="649"/>
                  </a:cubicBezTo>
                  <a:lnTo>
                    <a:pt x="0" y="649"/>
                  </a:lnTo>
                  <a:cubicBezTo>
                    <a:pt x="0" y="951"/>
                    <a:pt x="0" y="951"/>
                    <a:pt x="0" y="951"/>
                  </a:cubicBezTo>
                  <a:cubicBezTo>
                    <a:pt x="0" y="951"/>
                    <a:pt x="93" y="1183"/>
                    <a:pt x="371" y="1183"/>
                  </a:cubicBezTo>
                  <a:close/>
                  <a:moveTo>
                    <a:pt x="162" y="905"/>
                  </a:moveTo>
                  <a:lnTo>
                    <a:pt x="162" y="905"/>
                  </a:lnTo>
                  <a:cubicBezTo>
                    <a:pt x="162" y="649"/>
                    <a:pt x="162" y="649"/>
                    <a:pt x="162" y="649"/>
                  </a:cubicBezTo>
                  <a:lnTo>
                    <a:pt x="162" y="649"/>
                  </a:lnTo>
                  <a:cubicBezTo>
                    <a:pt x="162" y="603"/>
                    <a:pt x="162" y="603"/>
                    <a:pt x="162" y="603"/>
                  </a:cubicBezTo>
                  <a:cubicBezTo>
                    <a:pt x="209" y="556"/>
                    <a:pt x="278" y="487"/>
                    <a:pt x="347" y="487"/>
                  </a:cubicBezTo>
                  <a:cubicBezTo>
                    <a:pt x="557" y="464"/>
                    <a:pt x="673" y="603"/>
                    <a:pt x="673" y="766"/>
                  </a:cubicBezTo>
                  <a:cubicBezTo>
                    <a:pt x="673" y="905"/>
                    <a:pt x="533" y="1044"/>
                    <a:pt x="371" y="1020"/>
                  </a:cubicBezTo>
                  <a:cubicBezTo>
                    <a:pt x="278" y="1020"/>
                    <a:pt x="209" y="974"/>
                    <a:pt x="162" y="9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1" name="Freeform 63"/>
            <p:cNvSpPr>
              <a:spLocks noChangeArrowheads="1"/>
            </p:cNvSpPr>
            <p:nvPr/>
          </p:nvSpPr>
          <p:spPr bwMode="auto">
            <a:xfrm>
              <a:off x="3246701" y="2660320"/>
              <a:ext cx="205222" cy="289470"/>
            </a:xfrm>
            <a:custGeom>
              <a:avLst/>
              <a:gdLst>
                <a:gd name="T0" fmla="*/ 371 w 836"/>
                <a:gd name="T1" fmla="*/ 1183 h 1184"/>
                <a:gd name="T2" fmla="*/ 371 w 836"/>
                <a:gd name="T3" fmla="*/ 1183 h 1184"/>
                <a:gd name="T4" fmla="*/ 835 w 836"/>
                <a:gd name="T5" fmla="*/ 766 h 1184"/>
                <a:gd name="T6" fmla="*/ 371 w 836"/>
                <a:gd name="T7" fmla="*/ 325 h 1184"/>
                <a:gd name="T8" fmla="*/ 162 w 836"/>
                <a:gd name="T9" fmla="*/ 395 h 1184"/>
                <a:gd name="T10" fmla="*/ 162 w 836"/>
                <a:gd name="T11" fmla="*/ 0 h 1184"/>
                <a:gd name="T12" fmla="*/ 0 w 836"/>
                <a:gd name="T13" fmla="*/ 0 h 1184"/>
                <a:gd name="T14" fmla="*/ 0 w 836"/>
                <a:gd name="T15" fmla="*/ 649 h 1184"/>
                <a:gd name="T16" fmla="*/ 0 w 836"/>
                <a:gd name="T17" fmla="*/ 649 h 1184"/>
                <a:gd name="T18" fmla="*/ 0 w 836"/>
                <a:gd name="T19" fmla="*/ 951 h 1184"/>
                <a:gd name="T20" fmla="*/ 371 w 836"/>
                <a:gd name="T21" fmla="*/ 1183 h 1184"/>
                <a:gd name="T22" fmla="*/ 162 w 836"/>
                <a:gd name="T23" fmla="*/ 905 h 1184"/>
                <a:gd name="T24" fmla="*/ 162 w 836"/>
                <a:gd name="T25" fmla="*/ 905 h 1184"/>
                <a:gd name="T26" fmla="*/ 162 w 836"/>
                <a:gd name="T27" fmla="*/ 649 h 1184"/>
                <a:gd name="T28" fmla="*/ 162 w 836"/>
                <a:gd name="T29" fmla="*/ 649 h 1184"/>
                <a:gd name="T30" fmla="*/ 162 w 836"/>
                <a:gd name="T31" fmla="*/ 603 h 1184"/>
                <a:gd name="T32" fmla="*/ 348 w 836"/>
                <a:gd name="T33" fmla="*/ 487 h 1184"/>
                <a:gd name="T34" fmla="*/ 673 w 836"/>
                <a:gd name="T35" fmla="*/ 766 h 1184"/>
                <a:gd name="T36" fmla="*/ 371 w 836"/>
                <a:gd name="T37" fmla="*/ 1020 h 1184"/>
                <a:gd name="T38" fmla="*/ 162 w 836"/>
                <a:gd name="T39" fmla="*/ 90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371" y="1183"/>
                  </a:moveTo>
                  <a:lnTo>
                    <a:pt x="371" y="1183"/>
                  </a:lnTo>
                  <a:cubicBezTo>
                    <a:pt x="649" y="1183"/>
                    <a:pt x="835" y="997"/>
                    <a:pt x="835" y="766"/>
                  </a:cubicBezTo>
                  <a:cubicBezTo>
                    <a:pt x="835" y="510"/>
                    <a:pt x="649" y="302"/>
                    <a:pt x="371" y="325"/>
                  </a:cubicBezTo>
                  <a:cubicBezTo>
                    <a:pt x="278" y="325"/>
                    <a:pt x="209" y="348"/>
                    <a:pt x="162" y="395"/>
                  </a:cubicBezTo>
                  <a:cubicBezTo>
                    <a:pt x="162" y="0"/>
                    <a:pt x="162" y="0"/>
                    <a:pt x="162" y="0"/>
                  </a:cubicBezTo>
                  <a:cubicBezTo>
                    <a:pt x="0" y="0"/>
                    <a:pt x="0" y="0"/>
                    <a:pt x="0" y="0"/>
                  </a:cubicBezTo>
                  <a:cubicBezTo>
                    <a:pt x="0" y="649"/>
                    <a:pt x="0" y="649"/>
                    <a:pt x="0" y="649"/>
                  </a:cubicBezTo>
                  <a:lnTo>
                    <a:pt x="0" y="649"/>
                  </a:lnTo>
                  <a:cubicBezTo>
                    <a:pt x="0" y="951"/>
                    <a:pt x="0" y="951"/>
                    <a:pt x="0" y="951"/>
                  </a:cubicBezTo>
                  <a:cubicBezTo>
                    <a:pt x="0" y="951"/>
                    <a:pt x="92" y="1183"/>
                    <a:pt x="371" y="1183"/>
                  </a:cubicBezTo>
                  <a:close/>
                  <a:moveTo>
                    <a:pt x="162" y="905"/>
                  </a:moveTo>
                  <a:lnTo>
                    <a:pt x="162" y="905"/>
                  </a:lnTo>
                  <a:cubicBezTo>
                    <a:pt x="162" y="649"/>
                    <a:pt x="162" y="649"/>
                    <a:pt x="162" y="649"/>
                  </a:cubicBezTo>
                  <a:lnTo>
                    <a:pt x="162" y="649"/>
                  </a:lnTo>
                  <a:cubicBezTo>
                    <a:pt x="162" y="603"/>
                    <a:pt x="162" y="603"/>
                    <a:pt x="162" y="603"/>
                  </a:cubicBezTo>
                  <a:cubicBezTo>
                    <a:pt x="209" y="556"/>
                    <a:pt x="278" y="487"/>
                    <a:pt x="348" y="487"/>
                  </a:cubicBezTo>
                  <a:cubicBezTo>
                    <a:pt x="556" y="464"/>
                    <a:pt x="673" y="603"/>
                    <a:pt x="673" y="766"/>
                  </a:cubicBezTo>
                  <a:cubicBezTo>
                    <a:pt x="673" y="905"/>
                    <a:pt x="533" y="1044"/>
                    <a:pt x="371" y="1020"/>
                  </a:cubicBezTo>
                  <a:cubicBezTo>
                    <a:pt x="278" y="1020"/>
                    <a:pt x="209" y="974"/>
                    <a:pt x="162" y="9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2" name="Freeform 64"/>
            <p:cNvSpPr>
              <a:spLocks noChangeArrowheads="1"/>
            </p:cNvSpPr>
            <p:nvPr/>
          </p:nvSpPr>
          <p:spPr bwMode="auto">
            <a:xfrm>
              <a:off x="3944455" y="2660320"/>
              <a:ext cx="205222" cy="289470"/>
            </a:xfrm>
            <a:custGeom>
              <a:avLst/>
              <a:gdLst>
                <a:gd name="T0" fmla="*/ 835 w 836"/>
                <a:gd name="T1" fmla="*/ 951 h 1184"/>
                <a:gd name="T2" fmla="*/ 835 w 836"/>
                <a:gd name="T3" fmla="*/ 951 h 1184"/>
                <a:gd name="T4" fmla="*/ 835 w 836"/>
                <a:gd name="T5" fmla="*/ 649 h 1184"/>
                <a:gd name="T6" fmla="*/ 835 w 836"/>
                <a:gd name="T7" fmla="*/ 649 h 1184"/>
                <a:gd name="T8" fmla="*/ 835 w 836"/>
                <a:gd name="T9" fmla="*/ 0 h 1184"/>
                <a:gd name="T10" fmla="*/ 673 w 836"/>
                <a:gd name="T11" fmla="*/ 0 h 1184"/>
                <a:gd name="T12" fmla="*/ 673 w 836"/>
                <a:gd name="T13" fmla="*/ 395 h 1184"/>
                <a:gd name="T14" fmla="*/ 464 w 836"/>
                <a:gd name="T15" fmla="*/ 325 h 1184"/>
                <a:gd name="T16" fmla="*/ 0 w 836"/>
                <a:gd name="T17" fmla="*/ 766 h 1184"/>
                <a:gd name="T18" fmla="*/ 441 w 836"/>
                <a:gd name="T19" fmla="*/ 1183 h 1184"/>
                <a:gd name="T20" fmla="*/ 835 w 836"/>
                <a:gd name="T21" fmla="*/ 951 h 1184"/>
                <a:gd name="T22" fmla="*/ 464 w 836"/>
                <a:gd name="T23" fmla="*/ 1020 h 1184"/>
                <a:gd name="T24" fmla="*/ 464 w 836"/>
                <a:gd name="T25" fmla="*/ 1020 h 1184"/>
                <a:gd name="T26" fmla="*/ 163 w 836"/>
                <a:gd name="T27" fmla="*/ 766 h 1184"/>
                <a:gd name="T28" fmla="*/ 464 w 836"/>
                <a:gd name="T29" fmla="*/ 487 h 1184"/>
                <a:gd name="T30" fmla="*/ 673 w 836"/>
                <a:gd name="T31" fmla="*/ 603 h 1184"/>
                <a:gd name="T32" fmla="*/ 673 w 836"/>
                <a:gd name="T33" fmla="*/ 649 h 1184"/>
                <a:gd name="T34" fmla="*/ 673 w 836"/>
                <a:gd name="T35" fmla="*/ 649 h 1184"/>
                <a:gd name="T36" fmla="*/ 673 w 836"/>
                <a:gd name="T37" fmla="*/ 905 h 1184"/>
                <a:gd name="T38" fmla="*/ 464 w 836"/>
                <a:gd name="T39" fmla="*/ 102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835" y="951"/>
                  </a:moveTo>
                  <a:lnTo>
                    <a:pt x="835" y="951"/>
                  </a:lnTo>
                  <a:cubicBezTo>
                    <a:pt x="835" y="649"/>
                    <a:pt x="835" y="649"/>
                    <a:pt x="835" y="649"/>
                  </a:cubicBezTo>
                  <a:lnTo>
                    <a:pt x="835" y="649"/>
                  </a:lnTo>
                  <a:cubicBezTo>
                    <a:pt x="835" y="0"/>
                    <a:pt x="835" y="0"/>
                    <a:pt x="835" y="0"/>
                  </a:cubicBezTo>
                  <a:cubicBezTo>
                    <a:pt x="673" y="0"/>
                    <a:pt x="673" y="0"/>
                    <a:pt x="673" y="0"/>
                  </a:cubicBezTo>
                  <a:cubicBezTo>
                    <a:pt x="673" y="395"/>
                    <a:pt x="673" y="395"/>
                    <a:pt x="673" y="395"/>
                  </a:cubicBezTo>
                  <a:cubicBezTo>
                    <a:pt x="603" y="348"/>
                    <a:pt x="534" y="325"/>
                    <a:pt x="464" y="325"/>
                  </a:cubicBezTo>
                  <a:cubicBezTo>
                    <a:pt x="163" y="302"/>
                    <a:pt x="0" y="510"/>
                    <a:pt x="0" y="766"/>
                  </a:cubicBezTo>
                  <a:cubicBezTo>
                    <a:pt x="0" y="997"/>
                    <a:pt x="163" y="1183"/>
                    <a:pt x="441" y="1183"/>
                  </a:cubicBezTo>
                  <a:cubicBezTo>
                    <a:pt x="743" y="1183"/>
                    <a:pt x="835" y="951"/>
                    <a:pt x="835" y="951"/>
                  </a:cubicBezTo>
                  <a:close/>
                  <a:moveTo>
                    <a:pt x="464" y="1020"/>
                  </a:moveTo>
                  <a:lnTo>
                    <a:pt x="464" y="1020"/>
                  </a:lnTo>
                  <a:cubicBezTo>
                    <a:pt x="279" y="1044"/>
                    <a:pt x="163" y="905"/>
                    <a:pt x="163" y="766"/>
                  </a:cubicBezTo>
                  <a:cubicBezTo>
                    <a:pt x="163" y="603"/>
                    <a:pt x="279" y="464"/>
                    <a:pt x="464" y="487"/>
                  </a:cubicBezTo>
                  <a:cubicBezTo>
                    <a:pt x="557" y="487"/>
                    <a:pt x="627" y="556"/>
                    <a:pt x="673" y="603"/>
                  </a:cubicBezTo>
                  <a:cubicBezTo>
                    <a:pt x="673" y="649"/>
                    <a:pt x="673" y="649"/>
                    <a:pt x="673" y="649"/>
                  </a:cubicBezTo>
                  <a:lnTo>
                    <a:pt x="673" y="649"/>
                  </a:lnTo>
                  <a:cubicBezTo>
                    <a:pt x="673" y="905"/>
                    <a:pt x="673" y="905"/>
                    <a:pt x="673" y="905"/>
                  </a:cubicBezTo>
                  <a:cubicBezTo>
                    <a:pt x="627" y="974"/>
                    <a:pt x="557" y="1020"/>
                    <a:pt x="464" y="10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3" name="Freeform 65"/>
            <p:cNvSpPr>
              <a:spLocks noChangeArrowheads="1"/>
            </p:cNvSpPr>
            <p:nvPr/>
          </p:nvSpPr>
          <p:spPr bwMode="auto">
            <a:xfrm>
              <a:off x="2507903" y="2660320"/>
              <a:ext cx="39965" cy="289470"/>
            </a:xfrm>
            <a:custGeom>
              <a:avLst/>
              <a:gdLst>
                <a:gd name="T0" fmla="*/ 163 w 164"/>
                <a:gd name="T1" fmla="*/ 0 h 1184"/>
                <a:gd name="T2" fmla="*/ 163 w 164"/>
                <a:gd name="T3" fmla="*/ 1183 h 1184"/>
                <a:gd name="T4" fmla="*/ 0 w 164"/>
                <a:gd name="T5" fmla="*/ 1183 h 1184"/>
                <a:gd name="T6" fmla="*/ 0 w 164"/>
                <a:gd name="T7" fmla="*/ 0 h 1184"/>
                <a:gd name="T8" fmla="*/ 163 w 164"/>
                <a:gd name="T9" fmla="*/ 0 h 1184"/>
              </a:gdLst>
              <a:ahLst/>
              <a:cxnLst>
                <a:cxn ang="0">
                  <a:pos x="T0" y="T1"/>
                </a:cxn>
                <a:cxn ang="0">
                  <a:pos x="T2" y="T3"/>
                </a:cxn>
                <a:cxn ang="0">
                  <a:pos x="T4" y="T5"/>
                </a:cxn>
                <a:cxn ang="0">
                  <a:pos x="T6" y="T7"/>
                </a:cxn>
                <a:cxn ang="0">
                  <a:pos x="T8" y="T9"/>
                </a:cxn>
              </a:cxnLst>
              <a:rect l="0" t="0" r="r" b="b"/>
              <a:pathLst>
                <a:path w="164" h="1184">
                  <a:moveTo>
                    <a:pt x="163" y="0"/>
                  </a:moveTo>
                  <a:lnTo>
                    <a:pt x="163" y="1183"/>
                  </a:lnTo>
                  <a:lnTo>
                    <a:pt x="0" y="1183"/>
                  </a:lnTo>
                  <a:lnTo>
                    <a:pt x="0" y="0"/>
                  </a:lnTo>
                  <a:lnTo>
                    <a:pt x="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4" name="Freeform 66"/>
            <p:cNvSpPr>
              <a:spLocks noChangeArrowheads="1"/>
            </p:cNvSpPr>
            <p:nvPr/>
          </p:nvSpPr>
          <p:spPr bwMode="auto">
            <a:xfrm>
              <a:off x="2813576" y="2740248"/>
              <a:ext cx="187940" cy="210622"/>
            </a:xfrm>
            <a:custGeom>
              <a:avLst/>
              <a:gdLst>
                <a:gd name="T0" fmla="*/ 441 w 768"/>
                <a:gd name="T1" fmla="*/ 858 h 859"/>
                <a:gd name="T2" fmla="*/ 441 w 768"/>
                <a:gd name="T3" fmla="*/ 858 h 859"/>
                <a:gd name="T4" fmla="*/ 0 w 768"/>
                <a:gd name="T5" fmla="*/ 441 h 859"/>
                <a:gd name="T6" fmla="*/ 441 w 768"/>
                <a:gd name="T7" fmla="*/ 0 h 859"/>
                <a:gd name="T8" fmla="*/ 767 w 768"/>
                <a:gd name="T9" fmla="*/ 139 h 859"/>
                <a:gd name="T10" fmla="*/ 650 w 768"/>
                <a:gd name="T11" fmla="*/ 231 h 859"/>
                <a:gd name="T12" fmla="*/ 441 w 768"/>
                <a:gd name="T13" fmla="*/ 162 h 859"/>
                <a:gd name="T14" fmla="*/ 186 w 768"/>
                <a:gd name="T15" fmla="*/ 441 h 859"/>
                <a:gd name="T16" fmla="*/ 441 w 768"/>
                <a:gd name="T17" fmla="*/ 695 h 859"/>
                <a:gd name="T18" fmla="*/ 650 w 768"/>
                <a:gd name="T19" fmla="*/ 603 h 859"/>
                <a:gd name="T20" fmla="*/ 767 w 768"/>
                <a:gd name="T21" fmla="*/ 719 h 859"/>
                <a:gd name="T22" fmla="*/ 441 w 768"/>
                <a:gd name="T23" fmla="*/ 85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859">
                  <a:moveTo>
                    <a:pt x="441" y="858"/>
                  </a:moveTo>
                  <a:lnTo>
                    <a:pt x="441" y="858"/>
                  </a:lnTo>
                  <a:cubicBezTo>
                    <a:pt x="209" y="858"/>
                    <a:pt x="0" y="672"/>
                    <a:pt x="0" y="441"/>
                  </a:cubicBezTo>
                  <a:cubicBezTo>
                    <a:pt x="0" y="185"/>
                    <a:pt x="209" y="0"/>
                    <a:pt x="441" y="0"/>
                  </a:cubicBezTo>
                  <a:cubicBezTo>
                    <a:pt x="581" y="0"/>
                    <a:pt x="697" y="46"/>
                    <a:pt x="767" y="139"/>
                  </a:cubicBezTo>
                  <a:lnTo>
                    <a:pt x="650" y="231"/>
                  </a:lnTo>
                  <a:cubicBezTo>
                    <a:pt x="627" y="208"/>
                    <a:pt x="534" y="162"/>
                    <a:pt x="441" y="162"/>
                  </a:cubicBezTo>
                  <a:cubicBezTo>
                    <a:pt x="303" y="162"/>
                    <a:pt x="163" y="278"/>
                    <a:pt x="186" y="441"/>
                  </a:cubicBezTo>
                  <a:cubicBezTo>
                    <a:pt x="186" y="580"/>
                    <a:pt x="303" y="695"/>
                    <a:pt x="441" y="695"/>
                  </a:cubicBezTo>
                  <a:cubicBezTo>
                    <a:pt x="534" y="695"/>
                    <a:pt x="627" y="649"/>
                    <a:pt x="650" y="603"/>
                  </a:cubicBezTo>
                  <a:cubicBezTo>
                    <a:pt x="767" y="719"/>
                    <a:pt x="767" y="719"/>
                    <a:pt x="767" y="719"/>
                  </a:cubicBezTo>
                  <a:cubicBezTo>
                    <a:pt x="697" y="812"/>
                    <a:pt x="581" y="858"/>
                    <a:pt x="441" y="85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5" name="Freeform 67"/>
            <p:cNvSpPr>
              <a:spLocks noChangeArrowheads="1"/>
            </p:cNvSpPr>
            <p:nvPr/>
          </p:nvSpPr>
          <p:spPr bwMode="auto">
            <a:xfrm>
              <a:off x="3712230" y="2740248"/>
              <a:ext cx="227904" cy="216023"/>
            </a:xfrm>
            <a:custGeom>
              <a:avLst/>
              <a:gdLst>
                <a:gd name="T0" fmla="*/ 441 w 929"/>
                <a:gd name="T1" fmla="*/ 695 h 882"/>
                <a:gd name="T2" fmla="*/ 441 w 929"/>
                <a:gd name="T3" fmla="*/ 695 h 882"/>
                <a:gd name="T4" fmla="*/ 650 w 929"/>
                <a:gd name="T5" fmla="*/ 626 h 882"/>
                <a:gd name="T6" fmla="*/ 650 w 929"/>
                <a:gd name="T7" fmla="*/ 0 h 882"/>
                <a:gd name="T8" fmla="*/ 812 w 929"/>
                <a:gd name="T9" fmla="*/ 0 h 882"/>
                <a:gd name="T10" fmla="*/ 812 w 929"/>
                <a:gd name="T11" fmla="*/ 626 h 882"/>
                <a:gd name="T12" fmla="*/ 928 w 929"/>
                <a:gd name="T13" fmla="*/ 742 h 882"/>
                <a:gd name="T14" fmla="*/ 812 w 929"/>
                <a:gd name="T15" fmla="*/ 858 h 882"/>
                <a:gd name="T16" fmla="*/ 743 w 929"/>
                <a:gd name="T17" fmla="*/ 765 h 882"/>
                <a:gd name="T18" fmla="*/ 441 w 929"/>
                <a:gd name="T19" fmla="*/ 881 h 882"/>
                <a:gd name="T20" fmla="*/ 0 w 929"/>
                <a:gd name="T21" fmla="*/ 417 h 882"/>
                <a:gd name="T22" fmla="*/ 0 w 929"/>
                <a:gd name="T23" fmla="*/ 0 h 882"/>
                <a:gd name="T24" fmla="*/ 163 w 929"/>
                <a:gd name="T25" fmla="*/ 0 h 882"/>
                <a:gd name="T26" fmla="*/ 163 w 929"/>
                <a:gd name="T27" fmla="*/ 417 h 882"/>
                <a:gd name="T28" fmla="*/ 441 w 929"/>
                <a:gd name="T29" fmla="*/ 695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882">
                  <a:moveTo>
                    <a:pt x="441" y="695"/>
                  </a:moveTo>
                  <a:lnTo>
                    <a:pt x="441" y="695"/>
                  </a:lnTo>
                  <a:cubicBezTo>
                    <a:pt x="534" y="695"/>
                    <a:pt x="603" y="649"/>
                    <a:pt x="650" y="626"/>
                  </a:cubicBezTo>
                  <a:cubicBezTo>
                    <a:pt x="650" y="0"/>
                    <a:pt x="650" y="0"/>
                    <a:pt x="650" y="0"/>
                  </a:cubicBezTo>
                  <a:lnTo>
                    <a:pt x="812" y="0"/>
                  </a:lnTo>
                  <a:cubicBezTo>
                    <a:pt x="812" y="626"/>
                    <a:pt x="812" y="626"/>
                    <a:pt x="812" y="626"/>
                  </a:cubicBezTo>
                  <a:cubicBezTo>
                    <a:pt x="928" y="742"/>
                    <a:pt x="928" y="742"/>
                    <a:pt x="928" y="742"/>
                  </a:cubicBezTo>
                  <a:cubicBezTo>
                    <a:pt x="812" y="858"/>
                    <a:pt x="812" y="858"/>
                    <a:pt x="812" y="858"/>
                  </a:cubicBezTo>
                  <a:cubicBezTo>
                    <a:pt x="743" y="765"/>
                    <a:pt x="743" y="765"/>
                    <a:pt x="743" y="765"/>
                  </a:cubicBezTo>
                  <a:cubicBezTo>
                    <a:pt x="743" y="765"/>
                    <a:pt x="627" y="881"/>
                    <a:pt x="441" y="881"/>
                  </a:cubicBezTo>
                  <a:cubicBezTo>
                    <a:pt x="163" y="881"/>
                    <a:pt x="0" y="626"/>
                    <a:pt x="0" y="417"/>
                  </a:cubicBezTo>
                  <a:cubicBezTo>
                    <a:pt x="0" y="0"/>
                    <a:pt x="0" y="0"/>
                    <a:pt x="0" y="0"/>
                  </a:cubicBezTo>
                  <a:cubicBezTo>
                    <a:pt x="163" y="0"/>
                    <a:pt x="163" y="0"/>
                    <a:pt x="163" y="0"/>
                  </a:cubicBezTo>
                  <a:cubicBezTo>
                    <a:pt x="163" y="417"/>
                    <a:pt x="163" y="417"/>
                    <a:pt x="163" y="417"/>
                  </a:cubicBezTo>
                  <a:cubicBezTo>
                    <a:pt x="163" y="534"/>
                    <a:pt x="256" y="695"/>
                    <a:pt x="441"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6" name="Freeform 68"/>
            <p:cNvSpPr>
              <a:spLocks noChangeArrowheads="1"/>
            </p:cNvSpPr>
            <p:nvPr/>
          </p:nvSpPr>
          <p:spPr bwMode="auto">
            <a:xfrm>
              <a:off x="3030679" y="2654919"/>
              <a:ext cx="45365" cy="295951"/>
            </a:xfrm>
            <a:custGeom>
              <a:avLst/>
              <a:gdLst>
                <a:gd name="T0" fmla="*/ 0 w 187"/>
                <a:gd name="T1" fmla="*/ 0 h 1207"/>
                <a:gd name="T2" fmla="*/ 0 w 187"/>
                <a:gd name="T3" fmla="*/ 1206 h 1207"/>
                <a:gd name="T4" fmla="*/ 186 w 187"/>
                <a:gd name="T5" fmla="*/ 1206 h 1207"/>
                <a:gd name="T6" fmla="*/ 186 w 187"/>
                <a:gd name="T7" fmla="*/ 0 h 1207"/>
                <a:gd name="T8" fmla="*/ 0 w 187"/>
                <a:gd name="T9" fmla="*/ 0 h 1207"/>
              </a:gdLst>
              <a:ahLst/>
              <a:cxnLst>
                <a:cxn ang="0">
                  <a:pos x="T0" y="T1"/>
                </a:cxn>
                <a:cxn ang="0">
                  <a:pos x="T2" y="T3"/>
                </a:cxn>
                <a:cxn ang="0">
                  <a:pos x="T4" y="T5"/>
                </a:cxn>
                <a:cxn ang="0">
                  <a:pos x="T6" y="T7"/>
                </a:cxn>
                <a:cxn ang="0">
                  <a:pos x="T8" y="T9"/>
                </a:cxn>
              </a:cxnLst>
              <a:rect l="0" t="0" r="r" b="b"/>
              <a:pathLst>
                <a:path w="187" h="1207">
                  <a:moveTo>
                    <a:pt x="0" y="0"/>
                  </a:moveTo>
                  <a:lnTo>
                    <a:pt x="0" y="1206"/>
                  </a:lnTo>
                  <a:lnTo>
                    <a:pt x="186" y="1206"/>
                  </a:lnTo>
                  <a:lnTo>
                    <a:pt x="18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7" name="Freeform 69"/>
            <p:cNvSpPr>
              <a:spLocks noChangeArrowheads="1"/>
            </p:cNvSpPr>
            <p:nvPr/>
          </p:nvSpPr>
          <p:spPr bwMode="auto">
            <a:xfrm>
              <a:off x="3081445" y="2740248"/>
              <a:ext cx="153376" cy="210622"/>
            </a:xfrm>
            <a:custGeom>
              <a:avLst/>
              <a:gdLst>
                <a:gd name="T0" fmla="*/ 371 w 628"/>
                <a:gd name="T1" fmla="*/ 0 h 859"/>
                <a:gd name="T2" fmla="*/ 603 w 628"/>
                <a:gd name="T3" fmla="*/ 0 h 859"/>
                <a:gd name="T4" fmla="*/ 209 w 628"/>
                <a:gd name="T5" fmla="*/ 441 h 859"/>
                <a:gd name="T6" fmla="*/ 627 w 628"/>
                <a:gd name="T7" fmla="*/ 858 h 859"/>
                <a:gd name="T8" fmla="*/ 394 w 628"/>
                <a:gd name="T9" fmla="*/ 858 h 859"/>
                <a:gd name="T10" fmla="*/ 0 w 628"/>
                <a:gd name="T11" fmla="*/ 441 h 859"/>
                <a:gd name="T12" fmla="*/ 371 w 628"/>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628" h="859">
                  <a:moveTo>
                    <a:pt x="371" y="0"/>
                  </a:moveTo>
                  <a:lnTo>
                    <a:pt x="603" y="0"/>
                  </a:lnTo>
                  <a:lnTo>
                    <a:pt x="209" y="441"/>
                  </a:lnTo>
                  <a:lnTo>
                    <a:pt x="627" y="858"/>
                  </a:lnTo>
                  <a:lnTo>
                    <a:pt x="394" y="858"/>
                  </a:lnTo>
                  <a:lnTo>
                    <a:pt x="0" y="441"/>
                  </a:lnTo>
                  <a:lnTo>
                    <a:pt x="37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8" name="Freeform 70"/>
            <p:cNvSpPr>
              <a:spLocks noChangeArrowheads="1"/>
            </p:cNvSpPr>
            <p:nvPr/>
          </p:nvSpPr>
          <p:spPr bwMode="auto">
            <a:xfrm>
              <a:off x="4166958" y="2660320"/>
              <a:ext cx="51845" cy="45365"/>
            </a:xfrm>
            <a:custGeom>
              <a:avLst/>
              <a:gdLst>
                <a:gd name="T0" fmla="*/ 116 w 210"/>
                <a:gd name="T1" fmla="*/ 0 h 186"/>
                <a:gd name="T2" fmla="*/ 116 w 210"/>
                <a:gd name="T3" fmla="*/ 0 h 186"/>
                <a:gd name="T4" fmla="*/ 209 w 210"/>
                <a:gd name="T5" fmla="*/ 92 h 186"/>
                <a:gd name="T6" fmla="*/ 116 w 210"/>
                <a:gd name="T7" fmla="*/ 185 h 186"/>
                <a:gd name="T8" fmla="*/ 0 w 210"/>
                <a:gd name="T9" fmla="*/ 92 h 186"/>
                <a:gd name="T10" fmla="*/ 116 w 210"/>
                <a:gd name="T11" fmla="*/ 0 h 186"/>
                <a:gd name="T12" fmla="*/ 116 w 210"/>
                <a:gd name="T13" fmla="*/ 162 h 186"/>
                <a:gd name="T14" fmla="*/ 116 w 210"/>
                <a:gd name="T15" fmla="*/ 162 h 186"/>
                <a:gd name="T16" fmla="*/ 186 w 210"/>
                <a:gd name="T17" fmla="*/ 92 h 186"/>
                <a:gd name="T18" fmla="*/ 116 w 210"/>
                <a:gd name="T19" fmla="*/ 0 h 186"/>
                <a:gd name="T20" fmla="*/ 23 w 210"/>
                <a:gd name="T21" fmla="*/ 92 h 186"/>
                <a:gd name="T22" fmla="*/ 116 w 210"/>
                <a:gd name="T23" fmla="*/ 162 h 186"/>
                <a:gd name="T24" fmla="*/ 70 w 210"/>
                <a:gd name="T25" fmla="*/ 23 h 186"/>
                <a:gd name="T26" fmla="*/ 70 w 210"/>
                <a:gd name="T27" fmla="*/ 23 h 186"/>
                <a:gd name="T28" fmla="*/ 116 w 210"/>
                <a:gd name="T29" fmla="*/ 23 h 186"/>
                <a:gd name="T30" fmla="*/ 163 w 210"/>
                <a:gd name="T31" fmla="*/ 69 h 186"/>
                <a:gd name="T32" fmla="*/ 116 w 210"/>
                <a:gd name="T33" fmla="*/ 92 h 186"/>
                <a:gd name="T34" fmla="*/ 163 w 210"/>
                <a:gd name="T35" fmla="*/ 139 h 186"/>
                <a:gd name="T36" fmla="*/ 139 w 210"/>
                <a:gd name="T37" fmla="*/ 139 h 186"/>
                <a:gd name="T38" fmla="*/ 116 w 210"/>
                <a:gd name="T39" fmla="*/ 92 h 186"/>
                <a:gd name="T40" fmla="*/ 93 w 210"/>
                <a:gd name="T41" fmla="*/ 92 h 186"/>
                <a:gd name="T42" fmla="*/ 93 w 210"/>
                <a:gd name="T43" fmla="*/ 139 h 186"/>
                <a:gd name="T44" fmla="*/ 70 w 210"/>
                <a:gd name="T45" fmla="*/ 139 h 186"/>
                <a:gd name="T46" fmla="*/ 70 w 210"/>
                <a:gd name="T47" fmla="*/ 23 h 186"/>
                <a:gd name="T48" fmla="*/ 93 w 210"/>
                <a:gd name="T49" fmla="*/ 69 h 186"/>
                <a:gd name="T50" fmla="*/ 93 w 210"/>
                <a:gd name="T51" fmla="*/ 69 h 186"/>
                <a:gd name="T52" fmla="*/ 116 w 210"/>
                <a:gd name="T53" fmla="*/ 69 h 186"/>
                <a:gd name="T54" fmla="*/ 139 w 210"/>
                <a:gd name="T55" fmla="*/ 69 h 186"/>
                <a:gd name="T56" fmla="*/ 116 w 210"/>
                <a:gd name="T57" fmla="*/ 46 h 186"/>
                <a:gd name="T58" fmla="*/ 93 w 210"/>
                <a:gd name="T59" fmla="*/ 46 h 186"/>
                <a:gd name="T60" fmla="*/ 93 w 210"/>
                <a:gd name="T61" fmla="*/ 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0" h="186">
                  <a:moveTo>
                    <a:pt x="116" y="0"/>
                  </a:moveTo>
                  <a:lnTo>
                    <a:pt x="116" y="0"/>
                  </a:lnTo>
                  <a:cubicBezTo>
                    <a:pt x="163" y="0"/>
                    <a:pt x="209" y="23"/>
                    <a:pt x="209" y="92"/>
                  </a:cubicBezTo>
                  <a:cubicBezTo>
                    <a:pt x="209" y="139"/>
                    <a:pt x="163" y="185"/>
                    <a:pt x="116" y="185"/>
                  </a:cubicBezTo>
                  <a:cubicBezTo>
                    <a:pt x="46" y="185"/>
                    <a:pt x="0" y="139"/>
                    <a:pt x="0" y="92"/>
                  </a:cubicBezTo>
                  <a:cubicBezTo>
                    <a:pt x="0" y="23"/>
                    <a:pt x="46" y="0"/>
                    <a:pt x="116" y="0"/>
                  </a:cubicBezTo>
                  <a:close/>
                  <a:moveTo>
                    <a:pt x="116" y="162"/>
                  </a:moveTo>
                  <a:lnTo>
                    <a:pt x="116" y="162"/>
                  </a:lnTo>
                  <a:cubicBezTo>
                    <a:pt x="163" y="162"/>
                    <a:pt x="186" y="139"/>
                    <a:pt x="186" y="92"/>
                  </a:cubicBezTo>
                  <a:cubicBezTo>
                    <a:pt x="186" y="46"/>
                    <a:pt x="163" y="0"/>
                    <a:pt x="116" y="0"/>
                  </a:cubicBezTo>
                  <a:cubicBezTo>
                    <a:pt x="70" y="0"/>
                    <a:pt x="23" y="46"/>
                    <a:pt x="23" y="92"/>
                  </a:cubicBezTo>
                  <a:cubicBezTo>
                    <a:pt x="23" y="139"/>
                    <a:pt x="70" y="162"/>
                    <a:pt x="116" y="162"/>
                  </a:cubicBezTo>
                  <a:close/>
                  <a:moveTo>
                    <a:pt x="70" y="23"/>
                  </a:moveTo>
                  <a:lnTo>
                    <a:pt x="70" y="23"/>
                  </a:lnTo>
                  <a:cubicBezTo>
                    <a:pt x="116" y="23"/>
                    <a:pt x="116" y="23"/>
                    <a:pt x="116" y="23"/>
                  </a:cubicBezTo>
                  <a:cubicBezTo>
                    <a:pt x="139" y="23"/>
                    <a:pt x="163" y="46"/>
                    <a:pt x="163" y="69"/>
                  </a:cubicBezTo>
                  <a:cubicBezTo>
                    <a:pt x="163" y="92"/>
                    <a:pt x="139" y="92"/>
                    <a:pt x="116" y="92"/>
                  </a:cubicBezTo>
                  <a:cubicBezTo>
                    <a:pt x="163" y="139"/>
                    <a:pt x="163" y="139"/>
                    <a:pt x="163" y="139"/>
                  </a:cubicBezTo>
                  <a:cubicBezTo>
                    <a:pt x="139" y="139"/>
                    <a:pt x="139" y="139"/>
                    <a:pt x="139" y="139"/>
                  </a:cubicBezTo>
                  <a:cubicBezTo>
                    <a:pt x="116" y="92"/>
                    <a:pt x="116" y="92"/>
                    <a:pt x="116" y="92"/>
                  </a:cubicBezTo>
                  <a:cubicBezTo>
                    <a:pt x="93" y="92"/>
                    <a:pt x="93" y="92"/>
                    <a:pt x="93" y="92"/>
                  </a:cubicBezTo>
                  <a:cubicBezTo>
                    <a:pt x="93" y="139"/>
                    <a:pt x="93" y="139"/>
                    <a:pt x="93" y="139"/>
                  </a:cubicBezTo>
                  <a:cubicBezTo>
                    <a:pt x="70" y="139"/>
                    <a:pt x="70" y="139"/>
                    <a:pt x="70" y="139"/>
                  </a:cubicBezTo>
                  <a:lnTo>
                    <a:pt x="70" y="23"/>
                  </a:lnTo>
                  <a:close/>
                  <a:moveTo>
                    <a:pt x="93" y="69"/>
                  </a:moveTo>
                  <a:lnTo>
                    <a:pt x="93" y="69"/>
                  </a:lnTo>
                  <a:cubicBezTo>
                    <a:pt x="116" y="69"/>
                    <a:pt x="116" y="69"/>
                    <a:pt x="116" y="69"/>
                  </a:cubicBezTo>
                  <a:lnTo>
                    <a:pt x="139" y="69"/>
                  </a:lnTo>
                  <a:cubicBezTo>
                    <a:pt x="139" y="46"/>
                    <a:pt x="116" y="46"/>
                    <a:pt x="116" y="46"/>
                  </a:cubicBezTo>
                  <a:cubicBezTo>
                    <a:pt x="93" y="46"/>
                    <a:pt x="93" y="46"/>
                    <a:pt x="93" y="46"/>
                  </a:cubicBezTo>
                  <a:lnTo>
                    <a:pt x="93" y="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294" y="4774503"/>
            <a:ext cx="9144000" cy="368998"/>
          </a:xfrm>
          <a:prstGeom prst="rect">
            <a:avLst/>
          </a:prstGeom>
        </p:spPr>
      </p:pic>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89084" y="4875981"/>
            <a:ext cx="1173023" cy="178504"/>
          </a:xfrm>
          <a:prstGeom prst="rect">
            <a:avLst/>
          </a:prstGeom>
        </p:spPr>
      </p:pic>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417991" y="4901381"/>
            <a:ext cx="4658678" cy="175475"/>
          </a:xfrm>
          <a:prstGeom prst="rect">
            <a:avLst/>
          </a:prstGeom>
        </p:spPr>
      </p:pic>
    </p:spTree>
    <p:extLst>
      <p:ext uri="{BB962C8B-B14F-4D97-AF65-F5344CB8AC3E}">
        <p14:creationId xmlns:p14="http://schemas.microsoft.com/office/powerpoint/2010/main" val="268127987"/>
      </p:ext>
    </p:extLst>
  </p:cSld>
  <p:clrMap bg1="lt1" tx1="dk1" bg2="lt2" tx2="dk2" accent1="accent1" accent2="accent2" accent3="accent3" accent4="accent4" accent5="accent5" accent6="accent6" hlink="hlink" folHlink="folHlink"/>
  <p:sldLayoutIdLst>
    <p:sldLayoutId id="2147483770" r:id="rId1"/>
    <p:sldLayoutId id="2147483769" r:id="rId2"/>
    <p:sldLayoutId id="2147483773" r:id="rId3"/>
    <p:sldLayoutId id="2147483771" r:id="rId4"/>
    <p:sldLayoutId id="2147483774" r:id="rId5"/>
    <p:sldLayoutId id="214748377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342789" rtl="0" eaLnBrk="1" fontAlgn="base" latinLnBrk="0" hangingPunct="1">
        <a:lnSpc>
          <a:spcPct val="100000"/>
        </a:lnSpc>
        <a:spcBef>
          <a:spcPct val="0"/>
        </a:spcBef>
        <a:spcAft>
          <a:spcPct val="0"/>
        </a:spcAft>
        <a:buClrTx/>
        <a:buSzTx/>
        <a:buFontTx/>
        <a:buNone/>
        <a:tabLst/>
        <a:defRPr sz="2399" b="0" i="0" kern="1200" cap="none" spc="15" baseline="0">
          <a:solidFill>
            <a:schemeClr val="tx2"/>
          </a:solidFill>
          <a:latin typeface="Arial"/>
          <a:ea typeface="HelveticaNeueLT Std Med Cn" panose="020B0606030502030204" pitchFamily="34" charset="0"/>
          <a:cs typeface="HelveticaNeueLT Std Med Cn" panose="020B0606030502030204" pitchFamily="34" charset="0"/>
        </a:defRPr>
      </a:lvl1pPr>
      <a:lvl2pPr algn="l" defTabSz="342789" rtl="0" fontAlgn="base">
        <a:spcBef>
          <a:spcPct val="0"/>
        </a:spcBef>
        <a:spcAft>
          <a:spcPct val="0"/>
        </a:spcAft>
        <a:defRPr sz="1949" b="1">
          <a:solidFill>
            <a:srgbClr val="5BAC35"/>
          </a:solidFill>
          <a:latin typeface="Arial Narrow" pitchFamily="34" charset="0"/>
        </a:defRPr>
      </a:lvl2pPr>
      <a:lvl3pPr algn="l" defTabSz="342789" rtl="0" fontAlgn="base">
        <a:spcBef>
          <a:spcPct val="0"/>
        </a:spcBef>
        <a:spcAft>
          <a:spcPct val="0"/>
        </a:spcAft>
        <a:defRPr sz="1949" b="1">
          <a:solidFill>
            <a:srgbClr val="5BAC35"/>
          </a:solidFill>
          <a:latin typeface="Arial Narrow" pitchFamily="34" charset="0"/>
        </a:defRPr>
      </a:lvl3pPr>
      <a:lvl4pPr algn="l" defTabSz="342789" rtl="0" fontAlgn="base">
        <a:spcBef>
          <a:spcPct val="0"/>
        </a:spcBef>
        <a:spcAft>
          <a:spcPct val="0"/>
        </a:spcAft>
        <a:defRPr sz="1949" b="1">
          <a:solidFill>
            <a:srgbClr val="5BAC35"/>
          </a:solidFill>
          <a:latin typeface="Arial Narrow" pitchFamily="34" charset="0"/>
        </a:defRPr>
      </a:lvl4pPr>
      <a:lvl5pPr algn="l" defTabSz="342789" rtl="0" fontAlgn="base">
        <a:spcBef>
          <a:spcPct val="0"/>
        </a:spcBef>
        <a:spcAft>
          <a:spcPct val="0"/>
        </a:spcAft>
        <a:defRPr sz="1949" b="1">
          <a:solidFill>
            <a:srgbClr val="5BAC35"/>
          </a:solidFill>
          <a:latin typeface="Arial Narrow" pitchFamily="34" charset="0"/>
        </a:defRPr>
      </a:lvl5pPr>
      <a:lvl6pPr marL="342789" algn="l" defTabSz="342789" rtl="0" fontAlgn="base">
        <a:spcBef>
          <a:spcPct val="0"/>
        </a:spcBef>
        <a:spcAft>
          <a:spcPct val="0"/>
        </a:spcAft>
        <a:defRPr sz="1949" b="1">
          <a:solidFill>
            <a:srgbClr val="5BAC35"/>
          </a:solidFill>
          <a:latin typeface="Arial Narrow" pitchFamily="34" charset="0"/>
        </a:defRPr>
      </a:lvl6pPr>
      <a:lvl7pPr marL="685577" algn="l" defTabSz="342789" rtl="0" fontAlgn="base">
        <a:spcBef>
          <a:spcPct val="0"/>
        </a:spcBef>
        <a:spcAft>
          <a:spcPct val="0"/>
        </a:spcAft>
        <a:defRPr sz="1949" b="1">
          <a:solidFill>
            <a:srgbClr val="5BAC35"/>
          </a:solidFill>
          <a:latin typeface="Arial Narrow" pitchFamily="34" charset="0"/>
        </a:defRPr>
      </a:lvl7pPr>
      <a:lvl8pPr marL="1028366" algn="l" defTabSz="342789" rtl="0" fontAlgn="base">
        <a:spcBef>
          <a:spcPct val="0"/>
        </a:spcBef>
        <a:spcAft>
          <a:spcPct val="0"/>
        </a:spcAft>
        <a:defRPr sz="1949" b="1">
          <a:solidFill>
            <a:srgbClr val="5BAC35"/>
          </a:solidFill>
          <a:latin typeface="Arial Narrow" pitchFamily="34" charset="0"/>
        </a:defRPr>
      </a:lvl8pPr>
      <a:lvl9pPr marL="1371154" algn="l" defTabSz="342789" rtl="0" fontAlgn="base">
        <a:spcBef>
          <a:spcPct val="0"/>
        </a:spcBef>
        <a:spcAft>
          <a:spcPct val="0"/>
        </a:spcAft>
        <a:defRPr sz="1949" b="1">
          <a:solidFill>
            <a:srgbClr val="5BAC35"/>
          </a:solidFill>
          <a:latin typeface="Arial Narrow" pitchFamily="34" charset="0"/>
        </a:defRPr>
      </a:lvl9pPr>
    </p:titleStyle>
    <p:bodyStyle>
      <a:lvl1pPr marL="182821" indent="-182821" algn="l" defTabSz="342789" rtl="0" fontAlgn="base">
        <a:spcBef>
          <a:spcPts val="1200"/>
        </a:spcBef>
        <a:spcAft>
          <a:spcPct val="0"/>
        </a:spcAft>
        <a:buSzPct val="90000"/>
        <a:buFontTx/>
        <a:buBlip>
          <a:blip r:embed="rId12"/>
        </a:buBlip>
        <a:defRPr sz="1499" kern="1200">
          <a:solidFill>
            <a:srgbClr val="6B6F71"/>
          </a:solidFill>
          <a:latin typeface="Arial"/>
          <a:ea typeface="+mn-ea"/>
          <a:cs typeface="Arial"/>
        </a:defRPr>
      </a:lvl1pPr>
      <a:lvl2pPr marL="365642" indent="-182821" algn="l" defTabSz="342789" rtl="0" fontAlgn="base">
        <a:spcBef>
          <a:spcPts val="225"/>
        </a:spcBef>
        <a:spcAft>
          <a:spcPct val="0"/>
        </a:spcAft>
        <a:buClr>
          <a:schemeClr val="tx2">
            <a:lumMod val="50000"/>
          </a:schemeClr>
        </a:buClr>
        <a:buFont typeface="Arial" panose="020B0604020202020204" pitchFamily="34" charset="0"/>
        <a:buChar char="−"/>
        <a:defRPr sz="1200" kern="1200">
          <a:solidFill>
            <a:srgbClr val="6B6F71"/>
          </a:solidFill>
          <a:latin typeface="Arial"/>
          <a:ea typeface="+mn-ea"/>
          <a:cs typeface="Arial"/>
        </a:defRPr>
      </a:lvl2pPr>
      <a:lvl3pPr marL="548462" indent="-182821" algn="l" defTabSz="342789" rtl="0" fontAlgn="base">
        <a:spcBef>
          <a:spcPts val="600"/>
        </a:spcBef>
        <a:spcAft>
          <a:spcPct val="0"/>
        </a:spcAft>
        <a:buFont typeface="Arial"/>
        <a:buChar char="•"/>
        <a:defRPr sz="1599" kern="1200">
          <a:solidFill>
            <a:srgbClr val="6B6F71"/>
          </a:solidFill>
          <a:latin typeface="Arial"/>
          <a:ea typeface="+mn-ea"/>
          <a:cs typeface="Arial"/>
        </a:defRPr>
      </a:lvl3pPr>
      <a:lvl4pPr marL="731282" indent="-182821" algn="l" defTabSz="342789" rtl="0" fontAlgn="base">
        <a:spcBef>
          <a:spcPts val="600"/>
        </a:spcBef>
        <a:spcAft>
          <a:spcPct val="0"/>
        </a:spcAft>
        <a:buSzPct val="100000"/>
        <a:buFont typeface="Arial"/>
        <a:buChar char="•"/>
        <a:defRPr sz="1400" kern="1200">
          <a:solidFill>
            <a:srgbClr val="6B6F71"/>
          </a:solidFill>
          <a:latin typeface="Arial"/>
          <a:ea typeface="+mn-ea"/>
          <a:cs typeface="Arial"/>
        </a:defRPr>
      </a:lvl4pPr>
      <a:lvl5pPr marL="914103" indent="-182821" algn="l" defTabSz="342789" rtl="0" fontAlgn="base">
        <a:spcBef>
          <a:spcPts val="600"/>
        </a:spcBef>
        <a:spcAft>
          <a:spcPct val="0"/>
        </a:spcAft>
        <a:buFont typeface="Arial"/>
        <a:buChar char="•"/>
        <a:defRPr sz="1400" kern="1200">
          <a:solidFill>
            <a:srgbClr val="6B6F71"/>
          </a:solidFill>
          <a:latin typeface="Arial"/>
          <a:ea typeface="+mn-ea"/>
          <a:cs typeface="Arial"/>
        </a:defRPr>
      </a:lvl5pPr>
      <a:lvl6pPr marL="1885337" indent="-171394" algn="l" defTabSz="342789" rtl="0" eaLnBrk="1" latinLnBrk="0" hangingPunct="1">
        <a:spcBef>
          <a:spcPct val="20000"/>
        </a:spcBef>
        <a:buFont typeface="Arial"/>
        <a:buChar char="•"/>
        <a:defRPr sz="1499" kern="1200">
          <a:solidFill>
            <a:schemeClr val="tx1"/>
          </a:solidFill>
          <a:latin typeface="+mn-lt"/>
          <a:ea typeface="+mn-ea"/>
          <a:cs typeface="+mn-cs"/>
        </a:defRPr>
      </a:lvl6pPr>
      <a:lvl7pPr marL="2228126" indent="-171394" algn="l" defTabSz="342789" rtl="0" eaLnBrk="1" latinLnBrk="0" hangingPunct="1">
        <a:spcBef>
          <a:spcPct val="20000"/>
        </a:spcBef>
        <a:buFont typeface="Arial"/>
        <a:buChar char="•"/>
        <a:defRPr sz="1499" kern="1200">
          <a:solidFill>
            <a:schemeClr val="tx1"/>
          </a:solidFill>
          <a:latin typeface="+mn-lt"/>
          <a:ea typeface="+mn-ea"/>
          <a:cs typeface="+mn-cs"/>
        </a:defRPr>
      </a:lvl7pPr>
      <a:lvl8pPr marL="2570914" indent="-171394" algn="l" defTabSz="342789" rtl="0" eaLnBrk="1" latinLnBrk="0" hangingPunct="1">
        <a:spcBef>
          <a:spcPct val="20000"/>
        </a:spcBef>
        <a:buFont typeface="Arial"/>
        <a:buChar char="•"/>
        <a:defRPr sz="1499" kern="1200">
          <a:solidFill>
            <a:schemeClr val="tx1"/>
          </a:solidFill>
          <a:latin typeface="+mn-lt"/>
          <a:ea typeface="+mn-ea"/>
          <a:cs typeface="+mn-cs"/>
        </a:defRPr>
      </a:lvl8pPr>
      <a:lvl9pPr marL="2913703" indent="-171394" algn="l" defTabSz="342789" rtl="0" eaLnBrk="1" latinLnBrk="0" hangingPunct="1">
        <a:spcBef>
          <a:spcPct val="20000"/>
        </a:spcBef>
        <a:buFont typeface="Arial"/>
        <a:buChar char="•"/>
        <a:defRPr sz="1499" kern="1200">
          <a:solidFill>
            <a:schemeClr val="tx1"/>
          </a:solidFill>
          <a:latin typeface="+mn-lt"/>
          <a:ea typeface="+mn-ea"/>
          <a:cs typeface="+mn-cs"/>
        </a:defRPr>
      </a:lvl9pPr>
    </p:bodyStyle>
    <p:otherStyle>
      <a:defPPr>
        <a:defRPr lang="en-US"/>
      </a:defPPr>
      <a:lvl1pPr marL="0" algn="l" defTabSz="342789" rtl="0" eaLnBrk="1" latinLnBrk="0" hangingPunct="1">
        <a:defRPr sz="1349" kern="1200">
          <a:solidFill>
            <a:schemeClr val="tx1"/>
          </a:solidFill>
          <a:latin typeface="+mn-lt"/>
          <a:ea typeface="+mn-ea"/>
          <a:cs typeface="+mn-cs"/>
        </a:defRPr>
      </a:lvl1pPr>
      <a:lvl2pPr marL="342789" algn="l" defTabSz="342789" rtl="0" eaLnBrk="1" latinLnBrk="0" hangingPunct="1">
        <a:defRPr sz="1349" kern="1200">
          <a:solidFill>
            <a:schemeClr val="tx1"/>
          </a:solidFill>
          <a:latin typeface="+mn-lt"/>
          <a:ea typeface="+mn-ea"/>
          <a:cs typeface="+mn-cs"/>
        </a:defRPr>
      </a:lvl2pPr>
      <a:lvl3pPr marL="685577" algn="l" defTabSz="342789" rtl="0" eaLnBrk="1" latinLnBrk="0" hangingPunct="1">
        <a:defRPr sz="1349" kern="1200">
          <a:solidFill>
            <a:schemeClr val="tx1"/>
          </a:solidFill>
          <a:latin typeface="+mn-lt"/>
          <a:ea typeface="+mn-ea"/>
          <a:cs typeface="+mn-cs"/>
        </a:defRPr>
      </a:lvl3pPr>
      <a:lvl4pPr marL="1028366" algn="l" defTabSz="342789" rtl="0" eaLnBrk="1" latinLnBrk="0" hangingPunct="1">
        <a:defRPr sz="1349" kern="1200">
          <a:solidFill>
            <a:schemeClr val="tx1"/>
          </a:solidFill>
          <a:latin typeface="+mn-lt"/>
          <a:ea typeface="+mn-ea"/>
          <a:cs typeface="+mn-cs"/>
        </a:defRPr>
      </a:lvl4pPr>
      <a:lvl5pPr marL="1371154" algn="l" defTabSz="342789" rtl="0" eaLnBrk="1" latinLnBrk="0" hangingPunct="1">
        <a:defRPr sz="1349" kern="1200">
          <a:solidFill>
            <a:schemeClr val="tx1"/>
          </a:solidFill>
          <a:latin typeface="+mn-lt"/>
          <a:ea typeface="+mn-ea"/>
          <a:cs typeface="+mn-cs"/>
        </a:defRPr>
      </a:lvl5pPr>
      <a:lvl6pPr marL="1713943" algn="l" defTabSz="342789" rtl="0" eaLnBrk="1" latinLnBrk="0" hangingPunct="1">
        <a:defRPr sz="1349" kern="1200">
          <a:solidFill>
            <a:schemeClr val="tx1"/>
          </a:solidFill>
          <a:latin typeface="+mn-lt"/>
          <a:ea typeface="+mn-ea"/>
          <a:cs typeface="+mn-cs"/>
        </a:defRPr>
      </a:lvl6pPr>
      <a:lvl7pPr marL="2056731" algn="l" defTabSz="342789" rtl="0" eaLnBrk="1" latinLnBrk="0" hangingPunct="1">
        <a:defRPr sz="1349" kern="1200">
          <a:solidFill>
            <a:schemeClr val="tx1"/>
          </a:solidFill>
          <a:latin typeface="+mn-lt"/>
          <a:ea typeface="+mn-ea"/>
          <a:cs typeface="+mn-cs"/>
        </a:defRPr>
      </a:lvl7pPr>
      <a:lvl8pPr marL="2399520" algn="l" defTabSz="342789" rtl="0" eaLnBrk="1" latinLnBrk="0" hangingPunct="1">
        <a:defRPr sz="1349" kern="1200">
          <a:solidFill>
            <a:schemeClr val="tx1"/>
          </a:solidFill>
          <a:latin typeface="+mn-lt"/>
          <a:ea typeface="+mn-ea"/>
          <a:cs typeface="+mn-cs"/>
        </a:defRPr>
      </a:lvl8pPr>
      <a:lvl9pPr marL="2742309" algn="l" defTabSz="342789"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bbdevnetwork.com/qa/41588/how-do-i-implement-a-wizard-ui-in-an-infinity-applic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7.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8.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4760" b="14757"/>
          <a:stretch/>
        </p:blipFill>
        <p:spPr>
          <a:xfrm>
            <a:off x="1" y="0"/>
            <a:ext cx="9121774" cy="5143500"/>
          </a:xfrm>
          <a:prstGeom prst="rect">
            <a:avLst/>
          </a:prstGeom>
        </p:spPr>
      </p:pic>
    </p:spTree>
    <p:extLst>
      <p:ext uri="{BB962C8B-B14F-4D97-AF65-F5344CB8AC3E}">
        <p14:creationId xmlns:p14="http://schemas.microsoft.com/office/powerpoint/2010/main" val="11602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Alternate solution</a:t>
            </a:r>
            <a:r>
              <a:rPr lang="en-US" dirty="0">
                <a:solidFill>
                  <a:schemeClr val="bg1"/>
                </a:solidFill>
                <a:latin typeface="+mj-lt"/>
              </a:rPr>
              <a:t/>
            </a:r>
            <a:br>
              <a:rPr lang="en-US" dirty="0">
                <a:solidFill>
                  <a:schemeClr val="bg1"/>
                </a:solidFill>
                <a:latin typeface="+mj-lt"/>
              </a:rPr>
            </a:br>
            <a:r>
              <a:rPr lang="en-US" sz="2100" dirty="0" err="1" smtClean="0">
                <a:solidFill>
                  <a:schemeClr val="bg1"/>
                </a:solidFill>
                <a:latin typeface="+mj-lt"/>
              </a:rPr>
              <a:t>Blackbaud</a:t>
            </a:r>
            <a:r>
              <a:rPr lang="en-US" sz="2100" dirty="0" smtClean="0">
                <a:solidFill>
                  <a:schemeClr val="bg1"/>
                </a:solidFill>
                <a:latin typeface="+mj-lt"/>
              </a:rPr>
              <a:t> Wizard Form</a:t>
            </a:r>
            <a:endParaRPr lang="en-US" sz="2100" dirty="0">
              <a:solidFill>
                <a:schemeClr val="bg1"/>
              </a:solidFill>
              <a:latin typeface="+mj-lt"/>
            </a:endParaRPr>
          </a:p>
        </p:txBody>
      </p:sp>
    </p:spTree>
    <p:extLst>
      <p:ext uri="{BB962C8B-B14F-4D97-AF65-F5344CB8AC3E}">
        <p14:creationId xmlns:p14="http://schemas.microsoft.com/office/powerpoint/2010/main" val="313635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header"/>
          <p:cNvSpPr/>
          <p:nvPr/>
        </p:nvSpPr>
        <p:spPr>
          <a:xfrm>
            <a:off x="360535" y="266874"/>
            <a:ext cx="7911176" cy="553998"/>
          </a:xfrm>
          <a:prstGeom prst="rect">
            <a:avLst/>
          </a:prstGeom>
          <a:ln>
            <a:noFill/>
          </a:ln>
        </p:spPr>
        <p:txBody>
          <a:bodyPr wrap="square">
            <a:spAutoFit/>
          </a:bodyPr>
          <a:lstStyle/>
          <a:p>
            <a:r>
              <a:rPr lang="en-US" sz="3000" spc="-30" dirty="0" smtClean="0">
                <a:solidFill>
                  <a:srgbClr val="58595B"/>
                </a:solidFill>
                <a:cs typeface="Arial" panose="020B0604020202020204" pitchFamily="34" charset="0"/>
              </a:rPr>
              <a:t>What about the Blackbaud Wizard form? </a:t>
            </a:r>
            <a:endParaRPr lang="en-US" sz="3000" dirty="0">
              <a:solidFill>
                <a:srgbClr val="58595B"/>
              </a:solidFill>
            </a:endParaRPr>
          </a:p>
        </p:txBody>
      </p:sp>
      <p:pic>
        <p:nvPicPr>
          <p:cNvPr id="2" name="Pic - Blackbaud Add import process"/>
          <p:cNvPicPr>
            <a:picLocks noChangeAspect="1"/>
          </p:cNvPicPr>
          <p:nvPr/>
        </p:nvPicPr>
        <p:blipFill>
          <a:blip r:embed="rId3"/>
          <a:stretch>
            <a:fillRect/>
          </a:stretch>
        </p:blipFill>
        <p:spPr>
          <a:xfrm>
            <a:off x="2392570" y="948906"/>
            <a:ext cx="3847106" cy="3570448"/>
          </a:xfrm>
          <a:prstGeom prst="rect">
            <a:avLst/>
          </a:prstGeom>
        </p:spPr>
      </p:pic>
    </p:spTree>
    <p:extLst>
      <p:ext uri="{BB962C8B-B14F-4D97-AF65-F5344CB8AC3E}">
        <p14:creationId xmlns:p14="http://schemas.microsoft.com/office/powerpoint/2010/main" val="284323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header"/>
          <p:cNvSpPr/>
          <p:nvPr/>
        </p:nvSpPr>
        <p:spPr>
          <a:xfrm>
            <a:off x="360535" y="266874"/>
            <a:ext cx="7911176" cy="553998"/>
          </a:xfrm>
          <a:prstGeom prst="rect">
            <a:avLst/>
          </a:prstGeom>
          <a:ln>
            <a:noFill/>
          </a:ln>
        </p:spPr>
        <p:txBody>
          <a:bodyPr wrap="square">
            <a:spAutoFit/>
          </a:bodyPr>
          <a:lstStyle/>
          <a:p>
            <a:r>
              <a:rPr lang="en-US" sz="3000" spc="-30" dirty="0" smtClean="0">
                <a:solidFill>
                  <a:srgbClr val="58595B"/>
                </a:solidFill>
                <a:cs typeface="Arial" panose="020B0604020202020204" pitchFamily="34" charset="0"/>
              </a:rPr>
              <a:t>What about the Blackbaud Wizard form? </a:t>
            </a:r>
            <a:endParaRPr lang="en-US" sz="3000" dirty="0">
              <a:solidFill>
                <a:srgbClr val="58595B"/>
              </a:solidFill>
            </a:endParaRPr>
          </a:p>
        </p:txBody>
      </p:sp>
      <p:sp>
        <p:nvSpPr>
          <p:cNvPr id="2" name="TextBox - Left"/>
          <p:cNvSpPr txBox="1"/>
          <p:nvPr/>
        </p:nvSpPr>
        <p:spPr>
          <a:xfrm>
            <a:off x="360535" y="1060653"/>
            <a:ext cx="3731392" cy="3323987"/>
          </a:xfrm>
          <a:prstGeom prst="rect">
            <a:avLst/>
          </a:prstGeom>
          <a:noFill/>
        </p:spPr>
        <p:txBody>
          <a:bodyPr wrap="square" rtlCol="0">
            <a:spAutoFit/>
          </a:bodyPr>
          <a:lstStyle/>
          <a:p>
            <a:endParaRPr lang="en-US" sz="1600" dirty="0" smtClean="0">
              <a:solidFill>
                <a:schemeClr val="tx2"/>
              </a:solidFill>
            </a:endParaRPr>
          </a:p>
          <a:p>
            <a:r>
              <a:rPr lang="en-US" sz="1600" dirty="0" smtClean="0">
                <a:solidFill>
                  <a:schemeClr val="tx2"/>
                </a:solidFill>
              </a:rPr>
              <a:t>Great post by </a:t>
            </a:r>
            <a:r>
              <a:rPr lang="en-US" sz="1600" dirty="0">
                <a:solidFill>
                  <a:schemeClr val="tx2"/>
                </a:solidFill>
              </a:rPr>
              <a:t>Trip </a:t>
            </a:r>
            <a:r>
              <a:rPr lang="en-US" sz="1600" dirty="0" err="1" smtClean="0">
                <a:solidFill>
                  <a:schemeClr val="tx2"/>
                </a:solidFill>
              </a:rPr>
              <a:t>Ottinger</a:t>
            </a:r>
            <a:r>
              <a:rPr lang="en-US" sz="1600" dirty="0" smtClean="0">
                <a:solidFill>
                  <a:schemeClr val="tx2"/>
                </a:solidFill>
              </a:rPr>
              <a:t> explaining how to leverage </a:t>
            </a:r>
            <a:r>
              <a:rPr lang="en-US" sz="1600" dirty="0">
                <a:solidFill>
                  <a:schemeClr val="tx2"/>
                </a:solidFill>
              </a:rPr>
              <a:t>the "Guided User Experience" </a:t>
            </a:r>
            <a:r>
              <a:rPr lang="en-US" sz="1600" dirty="0" smtClean="0">
                <a:solidFill>
                  <a:schemeClr val="tx2"/>
                </a:solidFill>
              </a:rPr>
              <a:t>pattern. </a:t>
            </a:r>
          </a:p>
          <a:p>
            <a:r>
              <a:rPr lang="en-US" sz="1600" dirty="0" smtClean="0">
                <a:solidFill>
                  <a:schemeClr val="tx2"/>
                </a:solidFill>
                <a:hlinkClick r:id="rId3"/>
              </a:rPr>
              <a:t>http</a:t>
            </a:r>
            <a:r>
              <a:rPr lang="en-US" sz="1600" dirty="0">
                <a:solidFill>
                  <a:schemeClr val="tx2"/>
                </a:solidFill>
                <a:hlinkClick r:id="rId3"/>
              </a:rPr>
              <a:t>://</a:t>
            </a:r>
            <a:r>
              <a:rPr lang="en-US" sz="1600" dirty="0" smtClean="0">
                <a:solidFill>
                  <a:schemeClr val="tx2"/>
                </a:solidFill>
                <a:hlinkClick r:id="rId3"/>
              </a:rPr>
              <a:t>www.bbdevnetwork.com/qa/41588/how-do-i-implement-a-wizard-ui-in-an-infinity-application</a:t>
            </a:r>
            <a:endParaRPr lang="en-US" sz="1600" dirty="0" smtClean="0">
              <a:solidFill>
                <a:schemeClr val="tx2"/>
              </a:solidFill>
            </a:endParaRPr>
          </a:p>
          <a:p>
            <a:endParaRPr lang="en-US" sz="1600" dirty="0">
              <a:solidFill>
                <a:schemeClr val="tx2"/>
              </a:solidFill>
            </a:endParaRPr>
          </a:p>
          <a:p>
            <a:r>
              <a:rPr lang="en-US" sz="1600" dirty="0">
                <a:solidFill>
                  <a:schemeClr val="tx2"/>
                </a:solidFill>
              </a:rPr>
              <a:t>Because it’s </a:t>
            </a:r>
            <a:r>
              <a:rPr lang="en-US" sz="1600" dirty="0" smtClean="0">
                <a:solidFill>
                  <a:schemeClr val="tx2"/>
                </a:solidFill>
              </a:rPr>
              <a:t>a </a:t>
            </a:r>
            <a:r>
              <a:rPr lang="en-US" sz="1600" dirty="0">
                <a:solidFill>
                  <a:schemeClr val="tx2"/>
                </a:solidFill>
              </a:rPr>
              <a:t>standard add/edit form with an altered UI it has the same </a:t>
            </a:r>
            <a:r>
              <a:rPr lang="en-US" sz="1600" dirty="0" smtClean="0">
                <a:solidFill>
                  <a:schemeClr val="tx2"/>
                </a:solidFill>
              </a:rPr>
              <a:t>UX challenges when the number of fields increases.</a:t>
            </a:r>
            <a:endParaRPr lang="en-US" sz="1600" dirty="0">
              <a:solidFill>
                <a:schemeClr val="tx2"/>
              </a:solidFill>
            </a:endParaRPr>
          </a:p>
          <a:p>
            <a:endParaRPr lang="en-US" sz="1800" dirty="0">
              <a:solidFill>
                <a:schemeClr val="tx2"/>
              </a:solidFill>
            </a:endParaRPr>
          </a:p>
        </p:txBody>
      </p:sp>
      <p:cxnSp>
        <p:nvCxnSpPr>
          <p:cNvPr id="5" name="Straight Connector 4"/>
          <p:cNvCxnSpPr/>
          <p:nvPr/>
        </p:nvCxnSpPr>
        <p:spPr>
          <a:xfrm>
            <a:off x="4573192" y="1158736"/>
            <a:ext cx="0" cy="3043756"/>
          </a:xfrm>
          <a:prstGeom prst="line">
            <a:avLst/>
          </a:prstGeom>
          <a:noFill/>
          <a:ln w="14288" cap="flat">
            <a:solidFill>
              <a:schemeClr val="tx2"/>
            </a:solidFill>
            <a:prstDash val="solid"/>
            <a:miter lim="800000"/>
            <a:headEnd/>
            <a:tailEnd/>
          </a:ln>
          <a:extLst>
            <a:ext uri="{909E8E84-426E-40DD-AFC4-6F175D3DCCD1}">
              <a14:hiddenFill xmlns:a14="http://schemas.microsoft.com/office/drawing/2010/main">
                <a:noFill/>
              </a14:hiddenFill>
            </a:ext>
          </a:extLst>
        </p:spPr>
      </p:cxnSp>
      <p:sp>
        <p:nvSpPr>
          <p:cNvPr id="7" name="TextBox - Right"/>
          <p:cNvSpPr txBox="1"/>
          <p:nvPr/>
        </p:nvSpPr>
        <p:spPr>
          <a:xfrm>
            <a:off x="4992306" y="1060653"/>
            <a:ext cx="3731392" cy="2462213"/>
          </a:xfrm>
          <a:prstGeom prst="rect">
            <a:avLst/>
          </a:prstGeom>
          <a:noFill/>
        </p:spPr>
        <p:txBody>
          <a:bodyPr wrap="square" rtlCol="0">
            <a:spAutoFit/>
          </a:bodyPr>
          <a:lstStyle/>
          <a:p>
            <a:pPr marL="257175" indent="-257175">
              <a:spcAft>
                <a:spcPts val="600"/>
              </a:spcAft>
              <a:buFont typeface="Arial" charset="0"/>
              <a:buChar char="•"/>
            </a:pPr>
            <a:r>
              <a:rPr lang="en-US" sz="1800" dirty="0" smtClean="0"/>
              <a:t>All data needs to be entered and valid before saving</a:t>
            </a:r>
            <a:endParaRPr lang="en-US" sz="1800" dirty="0"/>
          </a:p>
          <a:p>
            <a:pPr marL="257175" indent="-257175">
              <a:spcAft>
                <a:spcPts val="600"/>
              </a:spcAft>
              <a:buFont typeface="Arial" charset="0"/>
              <a:buChar char="•"/>
            </a:pPr>
            <a:r>
              <a:rPr lang="en-US" sz="1800" dirty="0" smtClean="0"/>
              <a:t>Unsaved data in CRM “popup” forms are lost if the user session times out</a:t>
            </a:r>
            <a:endParaRPr lang="en-US" sz="1800" dirty="0"/>
          </a:p>
          <a:p>
            <a:pPr marL="257175" indent="-257175">
              <a:buFont typeface="Arial" charset="0"/>
              <a:buChar char="•"/>
            </a:pPr>
            <a:r>
              <a:rPr lang="en-US" sz="1800" dirty="0" smtClean="0"/>
              <a:t>Maintenance is more difficult for very large forms, since it is all in a single object. </a:t>
            </a:r>
            <a:endParaRPr lang="en-US" sz="1800" dirty="0"/>
          </a:p>
        </p:txBody>
      </p:sp>
    </p:spTree>
    <p:extLst>
      <p:ext uri="{BB962C8B-B14F-4D97-AF65-F5344CB8AC3E}">
        <p14:creationId xmlns:p14="http://schemas.microsoft.com/office/powerpoint/2010/main" val="336019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Design Overview</a:t>
            </a:r>
            <a:r>
              <a:rPr lang="en-US" dirty="0">
                <a:solidFill>
                  <a:schemeClr val="bg1"/>
                </a:solidFill>
                <a:latin typeface="+mj-lt"/>
              </a:rPr>
              <a:t/>
            </a:r>
            <a:br>
              <a:rPr lang="en-US" dirty="0">
                <a:solidFill>
                  <a:schemeClr val="bg1"/>
                </a:solidFill>
                <a:latin typeface="+mj-lt"/>
              </a:rPr>
            </a:br>
            <a:r>
              <a:rPr lang="en-US" sz="2100" dirty="0" smtClean="0">
                <a:solidFill>
                  <a:schemeClr val="bg1"/>
                </a:solidFill>
                <a:latin typeface="+mj-lt"/>
              </a:rPr>
              <a:t>How does it work?</a:t>
            </a:r>
            <a:endParaRPr lang="en-US" sz="2100" dirty="0">
              <a:solidFill>
                <a:schemeClr val="bg1"/>
              </a:solidFill>
              <a:latin typeface="+mj-lt"/>
            </a:endParaRPr>
          </a:p>
        </p:txBody>
      </p:sp>
    </p:spTree>
    <p:extLst>
      <p:ext uri="{BB962C8B-B14F-4D97-AF65-F5344CB8AC3E}">
        <p14:creationId xmlns:p14="http://schemas.microsoft.com/office/powerpoint/2010/main" val="187528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Page Anatomy</a:t>
            </a:r>
            <a:endParaRPr lang="en-US" sz="1600" dirty="0">
              <a:solidFill>
                <a:srgbClr val="58595B"/>
              </a:solidFill>
            </a:endParaRPr>
          </a:p>
        </p:txBody>
      </p:sp>
      <p:pic>
        <p:nvPicPr>
          <p:cNvPr id="4" name="Pic - GIS Key details page screen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pic>
        <p:nvPicPr>
          <p:cNvPr id="2" name="Pic - Query String"/>
          <p:cNvPicPr>
            <a:picLocks noChangeAspect="1"/>
          </p:cNvPicPr>
          <p:nvPr/>
        </p:nvPicPr>
        <p:blipFill>
          <a:blip r:embed="rId4"/>
          <a:stretch>
            <a:fillRect/>
          </a:stretch>
        </p:blipFill>
        <p:spPr>
          <a:xfrm>
            <a:off x="271020" y="416606"/>
            <a:ext cx="7525512" cy="220044"/>
          </a:xfrm>
          <a:prstGeom prst="rect">
            <a:avLst/>
          </a:prstGeom>
        </p:spPr>
      </p:pic>
      <p:pic>
        <p:nvPicPr>
          <p:cNvPr id="3" name="Pic - Query String Page ID"/>
          <p:cNvPicPr>
            <a:picLocks noChangeAspect="1"/>
          </p:cNvPicPr>
          <p:nvPr/>
        </p:nvPicPr>
        <p:blipFill>
          <a:blip r:embed="rId5"/>
          <a:stretch>
            <a:fillRect/>
          </a:stretch>
        </p:blipFill>
        <p:spPr>
          <a:xfrm>
            <a:off x="271020" y="416606"/>
            <a:ext cx="7525991" cy="220058"/>
          </a:xfrm>
          <a:prstGeom prst="rect">
            <a:avLst/>
          </a:prstGeom>
        </p:spPr>
      </p:pic>
      <p:pic>
        <p:nvPicPr>
          <p:cNvPr id="6" name="Pic - Query String Compound Record ID"/>
          <p:cNvPicPr>
            <a:picLocks noChangeAspect="1"/>
          </p:cNvPicPr>
          <p:nvPr/>
        </p:nvPicPr>
        <p:blipFill>
          <a:blip r:embed="rId6"/>
          <a:stretch>
            <a:fillRect/>
          </a:stretch>
        </p:blipFill>
        <p:spPr>
          <a:xfrm>
            <a:off x="271020" y="416606"/>
            <a:ext cx="7525991" cy="220058"/>
          </a:xfrm>
          <a:prstGeom prst="rect">
            <a:avLst/>
          </a:prstGeom>
        </p:spPr>
      </p:pic>
      <p:pic>
        <p:nvPicPr>
          <p:cNvPr id="7" name="Pic - Query String GIS ID"/>
          <p:cNvPicPr>
            <a:picLocks noChangeAspect="1"/>
          </p:cNvPicPr>
          <p:nvPr/>
        </p:nvPicPr>
        <p:blipFill>
          <a:blip r:embed="rId7"/>
          <a:stretch>
            <a:fillRect/>
          </a:stretch>
        </p:blipFill>
        <p:spPr>
          <a:xfrm>
            <a:off x="271020" y="416606"/>
            <a:ext cx="7525991" cy="220058"/>
          </a:xfrm>
          <a:prstGeom prst="rect">
            <a:avLst/>
          </a:prstGeom>
        </p:spPr>
      </p:pic>
      <p:pic>
        <p:nvPicPr>
          <p:cNvPr id="8" name="Pic - Query String GIS Page ID"/>
          <p:cNvPicPr>
            <a:picLocks noChangeAspect="1"/>
          </p:cNvPicPr>
          <p:nvPr/>
        </p:nvPicPr>
        <p:blipFill>
          <a:blip r:embed="rId8"/>
          <a:stretch>
            <a:fillRect/>
          </a:stretch>
        </p:blipFill>
        <p:spPr>
          <a:xfrm>
            <a:off x="271020" y="416606"/>
            <a:ext cx="7525991" cy="220058"/>
          </a:xfrm>
          <a:prstGeom prst="rect">
            <a:avLst/>
          </a:prstGeom>
        </p:spPr>
      </p:pic>
    </p:spTree>
    <p:extLst>
      <p:ext uri="{BB962C8B-B14F-4D97-AF65-F5344CB8AC3E}">
        <p14:creationId xmlns:p14="http://schemas.microsoft.com/office/powerpoint/2010/main" val="88078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50"/>
                                        <p:tgtEl>
                                          <p:spTgt spid="2"/>
                                        </p:tgtEl>
                                      </p:cBhvr>
                                    </p:animEffect>
                                    <p:set>
                                      <p:cBhvr>
                                        <p:cTn id="12" dur="1" fill="hold">
                                          <p:stCondLst>
                                            <p:cond delay="249"/>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250"/>
                                        <p:tgtEl>
                                          <p:spTgt spid="3"/>
                                        </p:tgtEl>
                                      </p:cBhvr>
                                    </p:animEffect>
                                    <p:set>
                                      <p:cBhvr>
                                        <p:cTn id="19" dur="1" fill="hold">
                                          <p:stCondLst>
                                            <p:cond delay="249"/>
                                          </p:stCondLst>
                                        </p:cTn>
                                        <p:tgtEl>
                                          <p:spTgt spid="3"/>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250"/>
                                        <p:tgtEl>
                                          <p:spTgt spid="6"/>
                                        </p:tgtEl>
                                      </p:cBhvr>
                                    </p:animEffect>
                                    <p:set>
                                      <p:cBhvr>
                                        <p:cTn id="26" dur="1" fill="hold">
                                          <p:stCondLst>
                                            <p:cond delay="249"/>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250"/>
                                        <p:tgtEl>
                                          <p:spTgt spid="7"/>
                                        </p:tgtEl>
                                      </p:cBhvr>
                                    </p:animEffect>
                                    <p:set>
                                      <p:cBhvr>
                                        <p:cTn id="33" dur="1" fill="hold">
                                          <p:stCondLst>
                                            <p:cond delay="249"/>
                                          </p:stCondLst>
                                        </p:cTn>
                                        <p:tgtEl>
                                          <p:spTgt spid="7"/>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Page Anatomy</a:t>
            </a:r>
            <a:endParaRPr lang="en-US" sz="1600" dirty="0">
              <a:solidFill>
                <a:srgbClr val="58595B"/>
              </a:solidFill>
            </a:endParaRPr>
          </a:p>
        </p:txBody>
      </p:sp>
      <p:pic>
        <p:nvPicPr>
          <p:cNvPr id="4" name="Pic - GIS Key details page screen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5" name="Rectangle - Summary Section"/>
          <p:cNvSpPr/>
          <p:nvPr/>
        </p:nvSpPr>
        <p:spPr>
          <a:xfrm>
            <a:off x="1988884" y="1237398"/>
            <a:ext cx="4727448" cy="804672"/>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0" name="Text - Summary Section"/>
          <p:cNvSpPr/>
          <p:nvPr/>
        </p:nvSpPr>
        <p:spPr>
          <a:xfrm>
            <a:off x="6794174" y="1248060"/>
            <a:ext cx="2005677"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Summary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1" name="Text - Custom UI Model"/>
          <p:cNvSpPr/>
          <p:nvPr/>
        </p:nvSpPr>
        <p:spPr>
          <a:xfrm>
            <a:off x="6813409" y="1519956"/>
            <a:ext cx="1967205"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Custom UI Model</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3" name="Rectangle - Tab Section"/>
          <p:cNvSpPr/>
          <p:nvPr/>
        </p:nvSpPr>
        <p:spPr>
          <a:xfrm>
            <a:off x="1988884" y="2061957"/>
            <a:ext cx="4727448" cy="239572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4" name="Text - Tab Section"/>
          <p:cNvSpPr/>
          <p:nvPr/>
        </p:nvSpPr>
        <p:spPr>
          <a:xfrm>
            <a:off x="7082682" y="2412295"/>
            <a:ext cx="1390189" cy="369332"/>
          </a:xfrm>
          <a:prstGeom prst="rect">
            <a:avLst/>
          </a:prstGeom>
          <a:noFill/>
        </p:spPr>
        <p:txBody>
          <a:bodyPr wrap="none" lIns="91440" tIns="45720" rIns="91440" bIns="45720">
            <a:spAutoFit/>
          </a:bodyPr>
          <a:lstStyle/>
          <a:p>
            <a:pPr algn="ctr"/>
            <a:r>
              <a:rPr lang="en-US" sz="1800" b="0" cap="none" spc="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Tab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5" name="Text - Custom UI Model"/>
          <p:cNvSpPr/>
          <p:nvPr/>
        </p:nvSpPr>
        <p:spPr>
          <a:xfrm>
            <a:off x="6794172" y="2684191"/>
            <a:ext cx="1967205"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Custom UI Model</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6" name="Rectangle - Helpful Hints"/>
          <p:cNvSpPr/>
          <p:nvPr/>
        </p:nvSpPr>
        <p:spPr>
          <a:xfrm>
            <a:off x="1042416" y="992659"/>
            <a:ext cx="914400" cy="2926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7" name="Text - Explorer Bar Section"/>
          <p:cNvSpPr/>
          <p:nvPr/>
        </p:nvSpPr>
        <p:spPr>
          <a:xfrm>
            <a:off x="2039204" y="1315136"/>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Explorer Bar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8" name="Text - View Data Form"/>
          <p:cNvSpPr/>
          <p:nvPr/>
        </p:nvSpPr>
        <p:spPr>
          <a:xfrm>
            <a:off x="2039204" y="1598268"/>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View Data Form</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Tree>
    <p:extLst>
      <p:ext uri="{BB962C8B-B14F-4D97-AF65-F5344CB8AC3E}">
        <p14:creationId xmlns:p14="http://schemas.microsoft.com/office/powerpoint/2010/main" val="306979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47"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ppt_x</p:attrName>
                                        </p:attrNameLst>
                                      </p:cBhvr>
                                      <p:tavLst>
                                        <p:tav tm="0">
                                          <p:val>
                                            <p:strVal val="#ppt_x"/>
                                          </p:val>
                                        </p:tav>
                                        <p:tav tm="100000">
                                          <p:val>
                                            <p:strVal val="#ppt_x"/>
                                          </p:val>
                                        </p:tav>
                                      </p:tavLst>
                                    </p:anim>
                                    <p:anim calcmode="lin" valueType="num">
                                      <p:cBhvr>
                                        <p:cTn id="12" dur="100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500"/>
                            </p:stCondLst>
                            <p:childTnLst>
                              <p:par>
                                <p:cTn id="14" presetID="42"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50"/>
                                        <p:tgtEl>
                                          <p:spTgt spid="5"/>
                                        </p:tgtEl>
                                      </p:cBhvr>
                                    </p:animEffect>
                                    <p:set>
                                      <p:cBhvr>
                                        <p:cTn id="23" dur="1" fill="hold">
                                          <p:stCondLst>
                                            <p:cond delay="24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10"/>
                                        </p:tgtEl>
                                      </p:cBhvr>
                                    </p:animEffect>
                                    <p:set>
                                      <p:cBhvr>
                                        <p:cTn id="26" dur="1" fill="hold">
                                          <p:stCondLst>
                                            <p:cond delay="24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11"/>
                                        </p:tgtEl>
                                      </p:cBhvr>
                                    </p:animEffect>
                                    <p:set>
                                      <p:cBhvr>
                                        <p:cTn id="29" dur="1" fill="hold">
                                          <p:stCondLst>
                                            <p:cond delay="249"/>
                                          </p:stCondLst>
                                        </p:cTn>
                                        <p:tgtEl>
                                          <p:spTgt spid="1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7"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250"/>
                                        <p:tgtEl>
                                          <p:spTgt spid="14"/>
                                        </p:tgtEl>
                                      </p:cBhvr>
                                    </p:animEffect>
                                    <p:set>
                                      <p:cBhvr>
                                        <p:cTn id="51" dur="1" fill="hold">
                                          <p:stCondLst>
                                            <p:cond delay="24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250"/>
                                        <p:tgtEl>
                                          <p:spTgt spid="15"/>
                                        </p:tgtEl>
                                      </p:cBhvr>
                                    </p:animEffect>
                                    <p:set>
                                      <p:cBhvr>
                                        <p:cTn id="54" dur="1" fill="hold">
                                          <p:stCondLst>
                                            <p:cond delay="249"/>
                                          </p:stCondLst>
                                        </p:cTn>
                                        <p:tgtEl>
                                          <p:spTgt spid="15"/>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47"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42"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p:bldP spid="10" grpId="1"/>
      <p:bldP spid="11" grpId="0"/>
      <p:bldP spid="11" grpId="1"/>
      <p:bldP spid="13" grpId="0" animBg="1"/>
      <p:bldP spid="13" grpId="1" animBg="1"/>
      <p:bldP spid="14" grpId="0"/>
      <p:bldP spid="14" grpId="1"/>
      <p:bldP spid="15" grpId="0"/>
      <p:bldP spid="15" grpId="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Deeper Dive</a:t>
            </a:r>
            <a:br>
              <a:rPr lang="en-US" dirty="0" smtClean="0">
                <a:solidFill>
                  <a:schemeClr val="bg1"/>
                </a:solidFill>
                <a:latin typeface="+mj-lt"/>
              </a:rPr>
            </a:br>
            <a:r>
              <a:rPr lang="en-US" sz="2100" dirty="0" smtClean="0">
                <a:solidFill>
                  <a:schemeClr val="bg1"/>
                </a:solidFill>
                <a:latin typeface="+mj-lt"/>
              </a:rPr>
              <a:t>How does it work?</a:t>
            </a:r>
            <a:endParaRPr lang="en-US" sz="2100" dirty="0">
              <a:solidFill>
                <a:schemeClr val="bg1"/>
              </a:solidFill>
              <a:latin typeface="+mj-lt"/>
            </a:endParaRPr>
          </a:p>
        </p:txBody>
      </p:sp>
    </p:spTree>
    <p:extLst>
      <p:ext uri="{BB962C8B-B14F-4D97-AF65-F5344CB8AC3E}">
        <p14:creationId xmlns:p14="http://schemas.microsoft.com/office/powerpoint/2010/main" val="235876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The Custom UI Model data </a:t>
            </a:r>
            <a:r>
              <a:rPr lang="en-US" sz="1600" spc="-30" dirty="0" smtClean="0">
                <a:solidFill>
                  <a:srgbClr val="58595B"/>
                </a:solidFill>
                <a:cs typeface="Arial" panose="020B0604020202020204" pitchFamily="34" charset="0"/>
              </a:rPr>
              <a:t>form </a:t>
            </a:r>
            <a:r>
              <a:rPr lang="en-US" sz="1600" spc="-30" dirty="0">
                <a:solidFill>
                  <a:srgbClr val="58595B"/>
                </a:solidFill>
                <a:cs typeface="Arial" panose="020B0604020202020204" pitchFamily="34" charset="0"/>
              </a:rPr>
              <a:t>in the Summary </a:t>
            </a:r>
            <a:r>
              <a:rPr lang="en-US" sz="1600" spc="-30" dirty="0" smtClean="0">
                <a:solidFill>
                  <a:srgbClr val="58595B"/>
                </a:solidFill>
                <a:cs typeface="Arial" panose="020B0604020202020204" pitchFamily="34" charset="0"/>
              </a:rPr>
              <a:t>Section</a:t>
            </a:r>
            <a:endParaRPr lang="en-US" sz="1600" dirty="0">
              <a:solidFill>
                <a:srgbClr val="58595B"/>
              </a:solidFill>
            </a:endParaRPr>
          </a:p>
        </p:txBody>
      </p:sp>
      <p:pic>
        <p:nvPicPr>
          <p:cNvPr id="4" name="Pic - GIS Key details page screen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5" name="Rectangle - Summary Section"/>
          <p:cNvSpPr/>
          <p:nvPr/>
        </p:nvSpPr>
        <p:spPr>
          <a:xfrm>
            <a:off x="1988884" y="1237398"/>
            <a:ext cx="4727448" cy="804672"/>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0" name="Text - Summary Section"/>
          <p:cNvSpPr/>
          <p:nvPr/>
        </p:nvSpPr>
        <p:spPr>
          <a:xfrm>
            <a:off x="6794174" y="1248060"/>
            <a:ext cx="2005677"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Summary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1" name="Text - Custom UI Model"/>
          <p:cNvSpPr/>
          <p:nvPr/>
        </p:nvSpPr>
        <p:spPr>
          <a:xfrm>
            <a:off x="6813409" y="1519956"/>
            <a:ext cx="1967205"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Custom UI Model</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pic>
        <p:nvPicPr>
          <p:cNvPr id="23" name="Pic - Summary Section large low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42" y="1054356"/>
            <a:ext cx="7064286" cy="1150000"/>
          </a:xfrm>
          <a:prstGeom prst="rect">
            <a:avLst/>
          </a:prstGeom>
        </p:spPr>
      </p:pic>
      <p:sp>
        <p:nvSpPr>
          <p:cNvPr id="25" name="Rectangle - Summary Section large lower - Summary"/>
          <p:cNvSpPr/>
          <p:nvPr/>
        </p:nvSpPr>
        <p:spPr>
          <a:xfrm>
            <a:off x="806794" y="1072256"/>
            <a:ext cx="7047034" cy="46634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4" name="Rectangle - Summary Section large lower - Steps"/>
          <p:cNvSpPr/>
          <p:nvPr/>
        </p:nvSpPr>
        <p:spPr>
          <a:xfrm>
            <a:off x="806794" y="1546316"/>
            <a:ext cx="7047034" cy="640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26" name="Pic - Summary Section large to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95" y="502157"/>
            <a:ext cx="7047033" cy="1152144"/>
          </a:xfrm>
          <a:prstGeom prst="rect">
            <a:avLst/>
          </a:prstGeom>
        </p:spPr>
      </p:pic>
      <p:sp>
        <p:nvSpPr>
          <p:cNvPr id="27" name="Rectangle - Summary Section large top - Steps"/>
          <p:cNvSpPr/>
          <p:nvPr/>
        </p:nvSpPr>
        <p:spPr>
          <a:xfrm>
            <a:off x="804672" y="1011369"/>
            <a:ext cx="7050024" cy="640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29" name="Pic - GIS Configuration Pages"/>
          <p:cNvPicPr>
            <a:picLocks noChangeAspect="1"/>
          </p:cNvPicPr>
          <p:nvPr/>
        </p:nvPicPr>
        <p:blipFill>
          <a:blip r:embed="rId5"/>
          <a:stretch>
            <a:fillRect/>
          </a:stretch>
        </p:blipFill>
        <p:spPr>
          <a:xfrm>
            <a:off x="194802" y="1730919"/>
            <a:ext cx="4233684" cy="2896342"/>
          </a:xfrm>
          <a:prstGeom prst="rect">
            <a:avLst/>
          </a:prstGeom>
        </p:spPr>
      </p:pic>
      <p:pic>
        <p:nvPicPr>
          <p:cNvPr id="28" name="Pic - SPROC code"/>
          <p:cNvPicPr>
            <a:picLocks noChangeAspect="1"/>
          </p:cNvPicPr>
          <p:nvPr/>
        </p:nvPicPr>
        <p:blipFill>
          <a:blip r:embed="rId6"/>
          <a:stretch>
            <a:fillRect/>
          </a:stretch>
        </p:blipFill>
        <p:spPr>
          <a:xfrm>
            <a:off x="4774040" y="1730919"/>
            <a:ext cx="3266398" cy="1624765"/>
          </a:xfrm>
          <a:prstGeom prst="rect">
            <a:avLst/>
          </a:prstGeom>
        </p:spPr>
      </p:pic>
      <p:pic>
        <p:nvPicPr>
          <p:cNvPr id="30" name="Pic - SPROC results"/>
          <p:cNvPicPr>
            <a:picLocks noChangeAspect="1"/>
          </p:cNvPicPr>
          <p:nvPr/>
        </p:nvPicPr>
        <p:blipFill>
          <a:blip r:embed="rId7"/>
          <a:stretch>
            <a:fillRect/>
          </a:stretch>
        </p:blipFill>
        <p:spPr>
          <a:xfrm>
            <a:off x="4774040" y="3350356"/>
            <a:ext cx="3737102" cy="1422218"/>
          </a:xfrm>
          <a:prstGeom prst="rect">
            <a:avLst/>
          </a:prstGeom>
        </p:spPr>
      </p:pic>
    </p:spTree>
    <p:extLst>
      <p:ext uri="{BB962C8B-B14F-4D97-AF65-F5344CB8AC3E}">
        <p14:creationId xmlns:p14="http://schemas.microsoft.com/office/powerpoint/2010/main" val="178490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50"/>
                                        <p:tgtEl>
                                          <p:spTgt spid="11"/>
                                        </p:tgtEl>
                                      </p:cBhvr>
                                    </p:animEffect>
                                  </p:childTnLst>
                                </p:cTn>
                              </p:par>
                            </p:childTnLst>
                          </p:cTn>
                        </p:par>
                        <p:par>
                          <p:cTn id="14" fill="hold">
                            <p:stCondLst>
                              <p:cond delay="250"/>
                            </p:stCondLst>
                            <p:childTnLst>
                              <p:par>
                                <p:cTn id="15" presetID="53" presetClass="entr" presetSubtype="16" fill="hold" nodeType="afterEffect">
                                  <p:stCondLst>
                                    <p:cond delay="7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childTnLst>
                          </p:cTn>
                        </p:par>
                        <p:par>
                          <p:cTn id="20" fill="hold">
                            <p:stCondLst>
                              <p:cond delay="1500"/>
                            </p:stCondLst>
                            <p:childTnLst>
                              <p:par>
                                <p:cTn id="21" presetID="10" presetClass="exit" presetSubtype="0" fill="hold" grpId="1" nodeType="afterEffect">
                                  <p:stCondLst>
                                    <p:cond delay="0"/>
                                  </p:stCondLst>
                                  <p:childTnLst>
                                    <p:animEffect transition="out" filter="fade">
                                      <p:cBhvr>
                                        <p:cTn id="22" dur="250"/>
                                        <p:tgtEl>
                                          <p:spTgt spid="5"/>
                                        </p:tgtEl>
                                      </p:cBhvr>
                                    </p:animEffect>
                                    <p:set>
                                      <p:cBhvr>
                                        <p:cTn id="23" dur="1" fill="hold">
                                          <p:stCondLst>
                                            <p:cond delay="249"/>
                                          </p:stCondLst>
                                        </p:cTn>
                                        <p:tgtEl>
                                          <p:spTgt spid="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10"/>
                                        </p:tgtEl>
                                      </p:cBhvr>
                                    </p:animEffect>
                                    <p:set>
                                      <p:cBhvr>
                                        <p:cTn id="26" dur="1" fill="hold">
                                          <p:stCondLst>
                                            <p:cond delay="249"/>
                                          </p:stCondLst>
                                        </p:cTn>
                                        <p:tgtEl>
                                          <p:spTgt spid="10"/>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250"/>
                                        <p:tgtEl>
                                          <p:spTgt spid="11"/>
                                        </p:tgtEl>
                                      </p:cBhvr>
                                    </p:animEffect>
                                    <p:set>
                                      <p:cBhvr>
                                        <p:cTn id="29" dur="1" fill="hold">
                                          <p:stCondLst>
                                            <p:cond delay="24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250"/>
                                        <p:tgtEl>
                                          <p:spTgt spid="4"/>
                                        </p:tgtEl>
                                      </p:cBhvr>
                                    </p:animEffect>
                                    <p:set>
                                      <p:cBhvr>
                                        <p:cTn id="32" dur="1" fill="hold">
                                          <p:stCondLst>
                                            <p:cond delay="24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250"/>
                                        <p:tgtEl>
                                          <p:spTgt spid="23"/>
                                        </p:tgtEl>
                                      </p:cBhvr>
                                    </p:animEffect>
                                    <p:set>
                                      <p:cBhvr>
                                        <p:cTn id="50" dur="1" fill="hold">
                                          <p:stCondLst>
                                            <p:cond delay="249"/>
                                          </p:stCondLst>
                                        </p:cTn>
                                        <p:tgtEl>
                                          <p:spTgt spid="2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250"/>
                                        <p:tgtEl>
                                          <p:spTgt spid="24"/>
                                        </p:tgtEl>
                                      </p:cBhvr>
                                    </p:animEffect>
                                    <p:set>
                                      <p:cBhvr>
                                        <p:cTn id="53" dur="1" fill="hold">
                                          <p:stCondLst>
                                            <p:cond delay="249"/>
                                          </p:stCondLst>
                                        </p:cTn>
                                        <p:tgtEl>
                                          <p:spTgt spid="24"/>
                                        </p:tgtEl>
                                        <p:attrNameLst>
                                          <p:attrName>style.visibility</p:attrName>
                                        </p:attrNameLst>
                                      </p:cBhvr>
                                      <p:to>
                                        <p:strVal val="hidden"/>
                                      </p:to>
                                    </p:set>
                                  </p:childTnLst>
                                </p:cTn>
                              </p:par>
                              <p:par>
                                <p:cTn id="54" presetID="42"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250"/>
                                        <p:tgtEl>
                                          <p:spTgt spid="26"/>
                                        </p:tgtEl>
                                      </p:cBhvr>
                                    </p:animEffect>
                                    <p:anim calcmode="lin" valueType="num">
                                      <p:cBhvr>
                                        <p:cTn id="57" dur="250" fill="hold"/>
                                        <p:tgtEl>
                                          <p:spTgt spid="26"/>
                                        </p:tgtEl>
                                        <p:attrNameLst>
                                          <p:attrName>ppt_x</p:attrName>
                                        </p:attrNameLst>
                                      </p:cBhvr>
                                      <p:tavLst>
                                        <p:tav tm="0">
                                          <p:val>
                                            <p:strVal val="#ppt_x"/>
                                          </p:val>
                                        </p:tav>
                                        <p:tav tm="100000">
                                          <p:val>
                                            <p:strVal val="#ppt_x"/>
                                          </p:val>
                                        </p:tav>
                                      </p:tavLst>
                                    </p:anim>
                                    <p:anim calcmode="lin" valueType="num">
                                      <p:cBhvr>
                                        <p:cTn id="58" dur="250" fill="hold"/>
                                        <p:tgtEl>
                                          <p:spTgt spid="2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50"/>
                                        <p:tgtEl>
                                          <p:spTgt spid="27"/>
                                        </p:tgtEl>
                                      </p:cBhvr>
                                    </p:animEffect>
                                    <p:anim calcmode="lin" valueType="num">
                                      <p:cBhvr>
                                        <p:cTn id="62" dur="250" fill="hold"/>
                                        <p:tgtEl>
                                          <p:spTgt spid="27"/>
                                        </p:tgtEl>
                                        <p:attrNameLst>
                                          <p:attrName>ppt_x</p:attrName>
                                        </p:attrNameLst>
                                      </p:cBhvr>
                                      <p:tavLst>
                                        <p:tav tm="0">
                                          <p:val>
                                            <p:strVal val="#ppt_x"/>
                                          </p:val>
                                        </p:tav>
                                        <p:tav tm="100000">
                                          <p:val>
                                            <p:strVal val="#ppt_x"/>
                                          </p:val>
                                        </p:tav>
                                      </p:tavLst>
                                    </p:anim>
                                    <p:anim calcmode="lin" valueType="num">
                                      <p:cBhvr>
                                        <p:cTn id="63" dur="250" fill="hold"/>
                                        <p:tgtEl>
                                          <p:spTgt spid="27"/>
                                        </p:tgtEl>
                                        <p:attrNameLst>
                                          <p:attrName>ppt_y</p:attrName>
                                        </p:attrNameLst>
                                      </p:cBhvr>
                                      <p:tavLst>
                                        <p:tav tm="0">
                                          <p:val>
                                            <p:strVal val="#ppt_y+.1"/>
                                          </p:val>
                                        </p:tav>
                                        <p:tav tm="100000">
                                          <p:val>
                                            <p:strVal val="#ppt_y"/>
                                          </p:val>
                                        </p:tav>
                                      </p:tavLst>
                                    </p:anim>
                                  </p:childTnLst>
                                </p:cTn>
                              </p:par>
                            </p:childTnLst>
                          </p:cTn>
                        </p:par>
                        <p:par>
                          <p:cTn id="64" fill="hold">
                            <p:stCondLst>
                              <p:cond delay="25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5" grpId="2" animBg="1"/>
      <p:bldP spid="10" grpId="0"/>
      <p:bldP spid="10" grpId="1"/>
      <p:bldP spid="11" grpId="0"/>
      <p:bldP spid="11" grpId="1"/>
      <p:bldP spid="25" grpId="0" animBg="1"/>
      <p:bldP spid="25" grpId="1" animBg="1"/>
      <p:bldP spid="24" grpId="0" animBg="1"/>
      <p:bldP spid="24" grpId="1"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12" name="Pic - GIS Page hea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058" y="440182"/>
            <a:ext cx="4915428" cy="782000"/>
          </a:xfrm>
          <a:prstGeom prst="rect">
            <a:avLst/>
          </a:prstGeom>
        </p:spPr>
      </p:pic>
      <p:pic>
        <p:nvPicPr>
          <p:cNvPr id="14" name="Pic - Spec part 1"/>
          <p:cNvPicPr>
            <a:picLocks noChangeAspect="1"/>
          </p:cNvPicPr>
          <p:nvPr/>
        </p:nvPicPr>
        <p:blipFill>
          <a:blip r:embed="rId4"/>
          <a:stretch>
            <a:fillRect/>
          </a:stretch>
        </p:blipFill>
        <p:spPr>
          <a:xfrm>
            <a:off x="566057" y="1294903"/>
            <a:ext cx="6654319" cy="3428728"/>
          </a:xfrm>
          <a:prstGeom prst="rect">
            <a:avLst/>
          </a:prstGeom>
          <a:effectLst>
            <a:glow rad="127000">
              <a:schemeClr val="bg1">
                <a:lumMod val="75000"/>
                <a:alpha val="60000"/>
              </a:schemeClr>
            </a:glow>
          </a:effectLst>
        </p:spPr>
      </p:pic>
      <p:sp>
        <p:nvSpPr>
          <p:cNvPr id="18" name="Rectangle - Spec - Summary fields"/>
          <p:cNvSpPr/>
          <p:nvPr/>
        </p:nvSpPr>
        <p:spPr>
          <a:xfrm>
            <a:off x="1207547" y="2285135"/>
            <a:ext cx="5373645" cy="1042416"/>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0" name="Rectangle - Spec - Placeholder fields"/>
          <p:cNvSpPr/>
          <p:nvPr/>
        </p:nvSpPr>
        <p:spPr>
          <a:xfrm>
            <a:off x="1206393" y="3327551"/>
            <a:ext cx="5958905" cy="141732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3" name="Rectangle - Summary section"/>
          <p:cNvSpPr/>
          <p:nvPr/>
        </p:nvSpPr>
        <p:spPr>
          <a:xfrm>
            <a:off x="566057" y="410342"/>
            <a:ext cx="2416986" cy="33832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4" name="Rectangle - Step Number 1"/>
          <p:cNvSpPr/>
          <p:nvPr/>
        </p:nvSpPr>
        <p:spPr>
          <a:xfrm>
            <a:off x="581047" y="778509"/>
            <a:ext cx="228422" cy="20116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6" name="Rectangle - Step Number 2"/>
          <p:cNvSpPr/>
          <p:nvPr/>
        </p:nvSpPr>
        <p:spPr>
          <a:xfrm>
            <a:off x="1532974" y="787840"/>
            <a:ext cx="210312" cy="19202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7" name="Rectangle - Step Number 3"/>
          <p:cNvSpPr/>
          <p:nvPr/>
        </p:nvSpPr>
        <p:spPr>
          <a:xfrm>
            <a:off x="2465538" y="786384"/>
            <a:ext cx="210312" cy="19202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8" name="Rectangle - Step Number 4"/>
          <p:cNvSpPr/>
          <p:nvPr/>
        </p:nvSpPr>
        <p:spPr>
          <a:xfrm>
            <a:off x="3557016" y="786384"/>
            <a:ext cx="210312" cy="19202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9" name="Rectangle - Step Number 5"/>
          <p:cNvSpPr/>
          <p:nvPr/>
        </p:nvSpPr>
        <p:spPr>
          <a:xfrm>
            <a:off x="4481838" y="786384"/>
            <a:ext cx="210312" cy="19202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15" name="Pic - Spec part 2"/>
          <p:cNvPicPr>
            <a:picLocks noChangeAspect="1"/>
          </p:cNvPicPr>
          <p:nvPr/>
        </p:nvPicPr>
        <p:blipFill>
          <a:blip r:embed="rId5"/>
          <a:stretch>
            <a:fillRect/>
          </a:stretch>
        </p:blipFill>
        <p:spPr>
          <a:xfrm>
            <a:off x="566056" y="1521613"/>
            <a:ext cx="6964492" cy="2990088"/>
          </a:xfrm>
          <a:prstGeom prst="rect">
            <a:avLst/>
          </a:prstGeom>
          <a:effectLst>
            <a:glow rad="127000">
              <a:schemeClr val="bg1">
                <a:lumMod val="75000"/>
                <a:alpha val="60000"/>
              </a:schemeClr>
            </a:glow>
          </a:effectLst>
        </p:spPr>
      </p:pic>
      <p:sp>
        <p:nvSpPr>
          <p:cNvPr id="30" name="Rectangle - Spec - Vertical Spacers"/>
          <p:cNvSpPr/>
          <p:nvPr/>
        </p:nvSpPr>
        <p:spPr>
          <a:xfrm>
            <a:off x="1206393" y="1500374"/>
            <a:ext cx="6251214" cy="27432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31" name="Rectangle - Spec - WebUIComponent"/>
          <p:cNvSpPr/>
          <p:nvPr/>
        </p:nvSpPr>
        <p:spPr>
          <a:xfrm>
            <a:off x="969162" y="1858657"/>
            <a:ext cx="5289231" cy="68580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32" name="Rectangle - Spec - UIActions"/>
          <p:cNvSpPr/>
          <p:nvPr/>
        </p:nvSpPr>
        <p:spPr>
          <a:xfrm>
            <a:off x="969161" y="2451084"/>
            <a:ext cx="2313685" cy="181051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2" name="Rectangle - Constituent Link"/>
          <p:cNvSpPr/>
          <p:nvPr/>
        </p:nvSpPr>
        <p:spPr>
          <a:xfrm>
            <a:off x="594049" y="440880"/>
            <a:ext cx="1359037" cy="16525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33" name="Rectangle - Step Caption 1"/>
          <p:cNvSpPr/>
          <p:nvPr/>
        </p:nvSpPr>
        <p:spPr>
          <a:xfrm>
            <a:off x="764498" y="739440"/>
            <a:ext cx="750222" cy="279307"/>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34" name="Rectangle - Step Caption 2"/>
          <p:cNvSpPr/>
          <p:nvPr/>
        </p:nvSpPr>
        <p:spPr>
          <a:xfrm>
            <a:off x="1710265" y="739440"/>
            <a:ext cx="750222" cy="279307"/>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35" name="Rectangle - Step Caption 3"/>
          <p:cNvSpPr/>
          <p:nvPr/>
        </p:nvSpPr>
        <p:spPr>
          <a:xfrm>
            <a:off x="2638626" y="739440"/>
            <a:ext cx="780849" cy="279307"/>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36" name="Rectangle - Step Caption 4"/>
          <p:cNvSpPr/>
          <p:nvPr/>
        </p:nvSpPr>
        <p:spPr>
          <a:xfrm>
            <a:off x="3731173" y="739440"/>
            <a:ext cx="750222" cy="279307"/>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37" name="Rectangle - Step Caption 5"/>
          <p:cNvSpPr/>
          <p:nvPr/>
        </p:nvSpPr>
        <p:spPr>
          <a:xfrm>
            <a:off x="4650452" y="739440"/>
            <a:ext cx="749808" cy="279307"/>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Tree>
    <p:extLst>
      <p:ext uri="{BB962C8B-B14F-4D97-AF65-F5344CB8AC3E}">
        <p14:creationId xmlns:p14="http://schemas.microsoft.com/office/powerpoint/2010/main" val="332245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2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xit" presetSubtype="0" fill="hold" grpId="1" nodeType="with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1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200"/>
                                        <p:tgtEl>
                                          <p:spTgt spid="24"/>
                                        </p:tgtEl>
                                      </p:cBhvr>
                                    </p:animEffect>
                                  </p:childTnLst>
                                </p:cTn>
                              </p:par>
                            </p:childTnLst>
                          </p:cTn>
                        </p:par>
                        <p:par>
                          <p:cTn id="37" fill="hold">
                            <p:stCondLst>
                              <p:cond delay="710"/>
                            </p:stCondLst>
                            <p:childTnLst>
                              <p:par>
                                <p:cTn id="38" presetID="10" presetClass="entr" presetSubtype="0" fill="hold" grpId="0" nodeType="afterEffect">
                                  <p:stCondLst>
                                    <p:cond delay="1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200"/>
                                        <p:tgtEl>
                                          <p:spTgt spid="26"/>
                                        </p:tgtEl>
                                      </p:cBhvr>
                                    </p:animEffect>
                                  </p:childTnLst>
                                </p:cTn>
                              </p:par>
                            </p:childTnLst>
                          </p:cTn>
                        </p:par>
                        <p:par>
                          <p:cTn id="41" fill="hold">
                            <p:stCondLst>
                              <p:cond delay="920"/>
                            </p:stCondLst>
                            <p:childTnLst>
                              <p:par>
                                <p:cTn id="42" presetID="10" presetClass="entr" presetSubtype="0" fill="hold" grpId="0" nodeType="afterEffect">
                                  <p:stCondLst>
                                    <p:cond delay="1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00"/>
                                        <p:tgtEl>
                                          <p:spTgt spid="27"/>
                                        </p:tgtEl>
                                      </p:cBhvr>
                                    </p:animEffect>
                                  </p:childTnLst>
                                </p:cTn>
                              </p:par>
                            </p:childTnLst>
                          </p:cTn>
                        </p:par>
                        <p:par>
                          <p:cTn id="45" fill="hold">
                            <p:stCondLst>
                              <p:cond delay="1130"/>
                            </p:stCondLst>
                            <p:childTnLst>
                              <p:par>
                                <p:cTn id="46" presetID="10" presetClass="entr" presetSubtype="0" fill="hold" grpId="0" nodeType="afterEffect">
                                  <p:stCondLst>
                                    <p:cond delay="1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200"/>
                                        <p:tgtEl>
                                          <p:spTgt spid="28"/>
                                        </p:tgtEl>
                                      </p:cBhvr>
                                    </p:animEffect>
                                  </p:childTnLst>
                                </p:cTn>
                              </p:par>
                            </p:childTnLst>
                          </p:cTn>
                        </p:par>
                        <p:par>
                          <p:cTn id="49" fill="hold">
                            <p:stCondLst>
                              <p:cond delay="1340"/>
                            </p:stCondLst>
                            <p:childTnLst>
                              <p:par>
                                <p:cTn id="50" presetID="10" presetClass="entr" presetSubtype="0" fill="hold" grpId="0" nodeType="afterEffect">
                                  <p:stCondLst>
                                    <p:cond delay="1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2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par>
                          <p:cTn id="67" fill="hold">
                            <p:stCondLst>
                              <p:cond delay="0"/>
                            </p:stCondLst>
                            <p:childTnLst>
                              <p:par>
                                <p:cTn id="68" presetID="2" presetClass="exit" presetSubtype="1" fill="hold" nodeType="afterEffect">
                                  <p:stCondLst>
                                    <p:cond delay="0"/>
                                  </p:stCondLst>
                                  <p:childTnLst>
                                    <p:anim calcmode="lin" valueType="num">
                                      <p:cBhvr additive="base">
                                        <p:cTn id="69" dur="500"/>
                                        <p:tgtEl>
                                          <p:spTgt spid="14"/>
                                        </p:tgtEl>
                                        <p:attrNameLst>
                                          <p:attrName>ppt_x</p:attrName>
                                        </p:attrNameLst>
                                      </p:cBhvr>
                                      <p:tavLst>
                                        <p:tav tm="0">
                                          <p:val>
                                            <p:strVal val="ppt_x"/>
                                          </p:val>
                                        </p:tav>
                                        <p:tav tm="100000">
                                          <p:val>
                                            <p:strVal val="ppt_x"/>
                                          </p:val>
                                        </p:tav>
                                      </p:tavLst>
                                    </p:anim>
                                    <p:anim calcmode="lin" valueType="num">
                                      <p:cBhvr additive="base">
                                        <p:cTn id="70" dur="500"/>
                                        <p:tgtEl>
                                          <p:spTgt spid="14"/>
                                        </p:tgtEl>
                                        <p:attrNameLst>
                                          <p:attrName>ppt_y</p:attrName>
                                        </p:attrNameLst>
                                      </p:cBhvr>
                                      <p:tavLst>
                                        <p:tav tm="0">
                                          <p:val>
                                            <p:strVal val="ppt_y"/>
                                          </p:val>
                                        </p:tav>
                                        <p:tav tm="100000">
                                          <p:val>
                                            <p:strVal val="0-ppt_h/2"/>
                                          </p:val>
                                        </p:tav>
                                      </p:tavLst>
                                    </p:anim>
                                    <p:set>
                                      <p:cBhvr>
                                        <p:cTn id="71" dur="1" fill="hold">
                                          <p:stCondLst>
                                            <p:cond delay="499"/>
                                          </p:stCondLst>
                                        </p:cTn>
                                        <p:tgtEl>
                                          <p:spTgt spid="1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4"/>
                                        </p:tgtEl>
                                      </p:cBhvr>
                                    </p:animEffect>
                                    <p:set>
                                      <p:cBhvr>
                                        <p:cTn id="74" dur="1" fill="hold">
                                          <p:stCondLst>
                                            <p:cond delay="499"/>
                                          </p:stCondLst>
                                        </p:cTn>
                                        <p:tgtEl>
                                          <p:spTgt spid="14"/>
                                        </p:tgtEl>
                                        <p:attrNameLst>
                                          <p:attrName>style.visibility</p:attrName>
                                        </p:attrNameLst>
                                      </p:cBhvr>
                                      <p:to>
                                        <p:strVal val="hidden"/>
                                      </p:to>
                                    </p:set>
                                  </p:childTnLst>
                                </p:cTn>
                              </p:par>
                              <p:par>
                                <p:cTn id="75" presetID="2" presetClass="entr" presetSubtype="4"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31"/>
                                        </p:tgtEl>
                                      </p:cBhvr>
                                    </p:animEffect>
                                    <p:set>
                                      <p:cBhvr>
                                        <p:cTn id="96" dur="1" fill="hold">
                                          <p:stCondLst>
                                            <p:cond delay="499"/>
                                          </p:stCondLst>
                                        </p:cTn>
                                        <p:tgtEl>
                                          <p:spTgt spid="31"/>
                                        </p:tgtEl>
                                        <p:attrNameLst>
                                          <p:attrName>style.visibility</p:attrName>
                                        </p:attrNameLst>
                                      </p:cBhvr>
                                      <p:to>
                                        <p:strVal val="hidden"/>
                                      </p:to>
                                    </p:set>
                                  </p:childTnLst>
                                </p:cTn>
                              </p:par>
                              <p:par>
                                <p:cTn id="97" presetID="10"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200"/>
                                        <p:tgtEl>
                                          <p:spTgt spid="22"/>
                                        </p:tgtEl>
                                      </p:cBhvr>
                                    </p:animEffect>
                                  </p:childTnLst>
                                </p:cTn>
                              </p:par>
                            </p:childTnLst>
                          </p:cTn>
                        </p:par>
                        <p:par>
                          <p:cTn id="104" fill="hold">
                            <p:stCondLst>
                              <p:cond delay="700"/>
                            </p:stCondLst>
                            <p:childTnLst>
                              <p:par>
                                <p:cTn id="105" presetID="10" presetClass="entr" presetSubtype="0" fill="hold" grpId="0" nodeType="afterEffect">
                                  <p:stCondLst>
                                    <p:cond delay="10"/>
                                  </p:stCondLst>
                                  <p:childTnLst>
                                    <p:set>
                                      <p:cBhvr>
                                        <p:cTn id="106" dur="1" fill="hold">
                                          <p:stCondLst>
                                            <p:cond delay="0"/>
                                          </p:stCondLst>
                                        </p:cTn>
                                        <p:tgtEl>
                                          <p:spTgt spid="33"/>
                                        </p:tgtEl>
                                        <p:attrNameLst>
                                          <p:attrName>style.visibility</p:attrName>
                                        </p:attrNameLst>
                                      </p:cBhvr>
                                      <p:to>
                                        <p:strVal val="visible"/>
                                      </p:to>
                                    </p:set>
                                    <p:animEffect transition="in" filter="fade">
                                      <p:cBhvr>
                                        <p:cTn id="107" dur="200"/>
                                        <p:tgtEl>
                                          <p:spTgt spid="33"/>
                                        </p:tgtEl>
                                      </p:cBhvr>
                                    </p:animEffect>
                                  </p:childTnLst>
                                </p:cTn>
                              </p:par>
                            </p:childTnLst>
                          </p:cTn>
                        </p:par>
                        <p:par>
                          <p:cTn id="108" fill="hold">
                            <p:stCondLst>
                              <p:cond delay="910"/>
                            </p:stCondLst>
                            <p:childTnLst>
                              <p:par>
                                <p:cTn id="109" presetID="10" presetClass="entr" presetSubtype="0" fill="hold" grpId="0" nodeType="afterEffect">
                                  <p:stCondLst>
                                    <p:cond delay="1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200"/>
                                        <p:tgtEl>
                                          <p:spTgt spid="34"/>
                                        </p:tgtEl>
                                      </p:cBhvr>
                                    </p:animEffect>
                                  </p:childTnLst>
                                </p:cTn>
                              </p:par>
                            </p:childTnLst>
                          </p:cTn>
                        </p:par>
                        <p:par>
                          <p:cTn id="112" fill="hold">
                            <p:stCondLst>
                              <p:cond delay="1120"/>
                            </p:stCondLst>
                            <p:childTnLst>
                              <p:par>
                                <p:cTn id="113" presetID="10" presetClass="entr" presetSubtype="0" fill="hold" grpId="0" nodeType="afterEffect">
                                  <p:stCondLst>
                                    <p:cond delay="1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200"/>
                                        <p:tgtEl>
                                          <p:spTgt spid="35"/>
                                        </p:tgtEl>
                                      </p:cBhvr>
                                    </p:animEffect>
                                  </p:childTnLst>
                                </p:cTn>
                              </p:par>
                            </p:childTnLst>
                          </p:cTn>
                        </p:par>
                        <p:par>
                          <p:cTn id="116" fill="hold">
                            <p:stCondLst>
                              <p:cond delay="1330"/>
                            </p:stCondLst>
                            <p:childTnLst>
                              <p:par>
                                <p:cTn id="117" presetID="10" presetClass="entr" presetSubtype="0" fill="hold" grpId="0" nodeType="afterEffect">
                                  <p:stCondLst>
                                    <p:cond delay="1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200"/>
                                        <p:tgtEl>
                                          <p:spTgt spid="36"/>
                                        </p:tgtEl>
                                      </p:cBhvr>
                                    </p:animEffect>
                                  </p:childTnLst>
                                </p:cTn>
                              </p:par>
                            </p:childTnLst>
                          </p:cTn>
                        </p:par>
                        <p:par>
                          <p:cTn id="120" fill="hold">
                            <p:stCondLst>
                              <p:cond delay="1540"/>
                            </p:stCondLst>
                            <p:childTnLst>
                              <p:par>
                                <p:cTn id="121" presetID="10" presetClass="entr" presetSubtype="0" fill="hold" grpId="0" nodeType="afterEffect">
                                  <p:stCondLst>
                                    <p:cond delay="1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2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P spid="23" grpId="0" animBg="1"/>
      <p:bldP spid="23" grpId="1" animBg="1"/>
      <p:bldP spid="24" grpId="0" animBg="1"/>
      <p:bldP spid="24"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22" grpId="0" animBg="1"/>
      <p:bldP spid="33" grpId="0" animBg="1"/>
      <p:bldP spid="34" grpId="0" animBg="1"/>
      <p:bldP spid="35"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25" name="Pic - Spec"/>
          <p:cNvPicPr>
            <a:picLocks noChangeAspect="1"/>
          </p:cNvPicPr>
          <p:nvPr/>
        </p:nvPicPr>
        <p:blipFill>
          <a:blip r:embed="rId3"/>
          <a:stretch>
            <a:fillRect/>
          </a:stretch>
        </p:blipFill>
        <p:spPr>
          <a:xfrm>
            <a:off x="566057" y="1294903"/>
            <a:ext cx="6654319" cy="3428728"/>
          </a:xfrm>
          <a:prstGeom prst="rect">
            <a:avLst/>
          </a:prstGeom>
          <a:effectLst>
            <a:glow rad="127000">
              <a:schemeClr val="bg1">
                <a:lumMod val="75000"/>
                <a:alpha val="60000"/>
              </a:schemeClr>
            </a:glow>
          </a:effectLst>
        </p:spPr>
      </p:pic>
      <p:pic>
        <p:nvPicPr>
          <p:cNvPr id="5" name="Pic - GIS Page head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58" y="440182"/>
            <a:ext cx="4915428" cy="782000"/>
          </a:xfrm>
          <a:prstGeom prst="rect">
            <a:avLst/>
          </a:prstGeom>
        </p:spPr>
      </p:pic>
    </p:spTree>
    <p:extLst>
      <p:ext uri="{BB962C8B-B14F-4D97-AF65-F5344CB8AC3E}">
        <p14:creationId xmlns:p14="http://schemas.microsoft.com/office/powerpoint/2010/main" val="235333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57" t="925" r="6397" b="4843"/>
          <a:stretch/>
        </p:blipFill>
        <p:spPr>
          <a:xfrm>
            <a:off x="3174" y="9525"/>
            <a:ext cx="1544247" cy="1499277"/>
          </a:xfrm>
          <a:prstGeom prst="rect">
            <a:avLst/>
          </a:prstGeom>
        </p:spPr>
      </p:pic>
      <p:sp>
        <p:nvSpPr>
          <p:cNvPr id="6" name="Text - Name"/>
          <p:cNvSpPr>
            <a:spLocks noGrp="1"/>
          </p:cNvSpPr>
          <p:nvPr>
            <p:ph type="body" sz="quarter" idx="10"/>
          </p:nvPr>
        </p:nvSpPr>
        <p:spPr>
          <a:xfrm>
            <a:off x="775298" y="2564942"/>
            <a:ext cx="5584031" cy="302285"/>
          </a:xfrm>
        </p:spPr>
        <p:txBody>
          <a:bodyPr/>
          <a:lstStyle/>
          <a:p>
            <a:r>
              <a:rPr lang="en-US" spc="-30" dirty="0" smtClean="0">
                <a:solidFill>
                  <a:schemeClr val="tx2"/>
                </a:solidFill>
                <a:latin typeface="+mj-lt"/>
                <a:cs typeface="Arial" panose="020B0604020202020204" pitchFamily="34" charset="0"/>
              </a:rPr>
              <a:t>Cary Mayeda</a:t>
            </a:r>
          </a:p>
          <a:p>
            <a:pPr marL="0" indent="0">
              <a:buNone/>
            </a:pPr>
            <a:r>
              <a:rPr lang="en-US" sz="1800" spc="-30" dirty="0" smtClean="0">
                <a:solidFill>
                  <a:schemeClr val="tx2"/>
                </a:solidFill>
                <a:latin typeface="+mj-lt"/>
                <a:cs typeface="Arial" panose="020B0604020202020204" pitchFamily="34" charset="0"/>
              </a:rPr>
              <a:t>     cmayeda@childrenscoloradofoundation.org</a:t>
            </a:r>
            <a:r>
              <a:rPr lang="en-US" sz="1800" dirty="0" smtClean="0">
                <a:solidFill>
                  <a:schemeClr val="tx2"/>
                </a:solidFill>
                <a:latin typeface="+mj-lt"/>
              </a:rPr>
              <a:t> </a:t>
            </a:r>
          </a:p>
        </p:txBody>
      </p:sp>
      <p:sp>
        <p:nvSpPr>
          <p:cNvPr id="7" name="Text Title"/>
          <p:cNvSpPr>
            <a:spLocks noGrp="1"/>
          </p:cNvSpPr>
          <p:nvPr>
            <p:ph type="body" sz="quarter" idx="12"/>
          </p:nvPr>
        </p:nvSpPr>
        <p:spPr>
          <a:xfrm>
            <a:off x="775297" y="1798652"/>
            <a:ext cx="6024809" cy="637157"/>
          </a:xfrm>
        </p:spPr>
        <p:txBody>
          <a:bodyPr/>
          <a:lstStyle/>
          <a:p>
            <a:r>
              <a:rPr lang="en-US" dirty="0">
                <a:solidFill>
                  <a:schemeClr val="tx1"/>
                </a:solidFill>
                <a:latin typeface="+mj-lt"/>
              </a:rPr>
              <a:t>Building Complex, Dynamic, and Flexible Multi-Step / Wizard Forms </a:t>
            </a:r>
          </a:p>
        </p:txBody>
      </p:sp>
      <p:pic>
        <p:nvPicPr>
          <p:cNvPr id="10" name="Balloon Bo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46" y="4010590"/>
            <a:ext cx="1210675" cy="885860"/>
          </a:xfrm>
          <a:prstGeom prst="rect">
            <a:avLst/>
          </a:prstGeom>
        </p:spPr>
      </p:pic>
    </p:spTree>
    <p:extLst>
      <p:ext uri="{BB962C8B-B14F-4D97-AF65-F5344CB8AC3E}">
        <p14:creationId xmlns:p14="http://schemas.microsoft.com/office/powerpoint/2010/main" val="5282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22" name="Pic - Page Hea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 y="440181"/>
            <a:ext cx="4930339" cy="784372"/>
          </a:xfrm>
          <a:prstGeom prst="rect">
            <a:avLst/>
          </a:prstGeom>
        </p:spPr>
      </p:pic>
      <p:pic>
        <p:nvPicPr>
          <p:cNvPr id="10" name="Pic - Step Class Code w/ Glow"/>
          <p:cNvPicPr>
            <a:picLocks noChangeAspect="1"/>
          </p:cNvPicPr>
          <p:nvPr/>
        </p:nvPicPr>
        <p:blipFill>
          <a:blip r:embed="rId4"/>
          <a:stretch>
            <a:fillRect/>
          </a:stretch>
        </p:blipFill>
        <p:spPr>
          <a:xfrm>
            <a:off x="566056" y="1312550"/>
            <a:ext cx="5292023" cy="3343743"/>
          </a:xfrm>
          <a:prstGeom prst="rect">
            <a:avLst/>
          </a:prstGeom>
          <a:effectLst>
            <a:glow rad="127000">
              <a:schemeClr val="bg1">
                <a:lumMod val="75000"/>
                <a:alpha val="60000"/>
              </a:schemeClr>
            </a:glow>
          </a:effectLst>
        </p:spPr>
      </p:pic>
      <p:pic>
        <p:nvPicPr>
          <p:cNvPr id="13" name="Pic - Step Class Code w/o Glow"/>
          <p:cNvPicPr>
            <a:picLocks noChangeAspect="1"/>
          </p:cNvPicPr>
          <p:nvPr/>
        </p:nvPicPr>
        <p:blipFill>
          <a:blip r:embed="rId4"/>
          <a:stretch>
            <a:fillRect/>
          </a:stretch>
        </p:blipFill>
        <p:spPr>
          <a:xfrm>
            <a:off x="566057" y="1312551"/>
            <a:ext cx="5292023" cy="3343743"/>
          </a:xfrm>
          <a:prstGeom prst="rect">
            <a:avLst/>
          </a:prstGeom>
          <a:effectLst/>
        </p:spPr>
      </p:pic>
      <p:pic>
        <p:nvPicPr>
          <p:cNvPr id="3" name="Pic - Status Property Code"/>
          <p:cNvPicPr>
            <a:picLocks noChangeAspect="1"/>
          </p:cNvPicPr>
          <p:nvPr/>
        </p:nvPicPr>
        <p:blipFill>
          <a:blip r:embed="rId5"/>
          <a:stretch>
            <a:fillRect/>
          </a:stretch>
        </p:blipFill>
        <p:spPr>
          <a:xfrm>
            <a:off x="4186181" y="680956"/>
            <a:ext cx="4836041" cy="3975338"/>
          </a:xfrm>
          <a:prstGeom prst="rect">
            <a:avLst/>
          </a:prstGeom>
          <a:effectLst>
            <a:glow rad="63500">
              <a:schemeClr val="accent1">
                <a:satMod val="175000"/>
                <a:alpha val="40000"/>
              </a:schemeClr>
            </a:glow>
          </a:effectLst>
        </p:spPr>
      </p:pic>
      <p:sp>
        <p:nvSpPr>
          <p:cNvPr id="6" name="Rectangle - Key Details"/>
          <p:cNvSpPr/>
          <p:nvPr/>
        </p:nvSpPr>
        <p:spPr>
          <a:xfrm>
            <a:off x="580346" y="778509"/>
            <a:ext cx="996042" cy="20116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5" name="Rectangle - Step Number"/>
          <p:cNvSpPr/>
          <p:nvPr/>
        </p:nvSpPr>
        <p:spPr>
          <a:xfrm>
            <a:off x="593596" y="778509"/>
            <a:ext cx="210312" cy="20116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6" name="Rectangle - UI Action"/>
          <p:cNvSpPr/>
          <p:nvPr/>
        </p:nvSpPr>
        <p:spPr>
          <a:xfrm>
            <a:off x="768096" y="778509"/>
            <a:ext cx="612755" cy="20116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7" name="Rectangle - Spacer"/>
          <p:cNvSpPr/>
          <p:nvPr/>
        </p:nvSpPr>
        <p:spPr>
          <a:xfrm>
            <a:off x="1380744" y="778509"/>
            <a:ext cx="183451" cy="20116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8" name="Rectangle - StepNumberField Property"/>
          <p:cNvSpPr/>
          <p:nvPr/>
        </p:nvSpPr>
        <p:spPr>
          <a:xfrm>
            <a:off x="1022039" y="1828800"/>
            <a:ext cx="2014460" cy="18288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0" name="Rectangle - StepLinkField  Property"/>
          <p:cNvSpPr/>
          <p:nvPr/>
        </p:nvSpPr>
        <p:spPr>
          <a:xfrm>
            <a:off x="1023136" y="2308770"/>
            <a:ext cx="2014460" cy="18288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1" name="Rectangle - SpacerVisibleField Property"/>
          <p:cNvSpPr/>
          <p:nvPr/>
        </p:nvSpPr>
        <p:spPr>
          <a:xfrm>
            <a:off x="1022038" y="2779776"/>
            <a:ext cx="2014460" cy="18288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3" name="Rectangle - Step Constructor"/>
          <p:cNvSpPr/>
          <p:nvPr/>
        </p:nvSpPr>
        <p:spPr>
          <a:xfrm>
            <a:off x="1022037" y="3003044"/>
            <a:ext cx="4828032" cy="1426836"/>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5" name="Rectangle - Status:Status Current"/>
          <p:cNvSpPr/>
          <p:nvPr/>
        </p:nvSpPr>
        <p:spPr>
          <a:xfrm>
            <a:off x="5275250" y="1686791"/>
            <a:ext cx="3694176" cy="539496"/>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7" name="Pic - Page Header CSS"/>
          <p:cNvPicPr>
            <a:picLocks noChangeAspect="1"/>
          </p:cNvPicPr>
          <p:nvPr/>
        </p:nvPicPr>
        <p:blipFill>
          <a:blip r:embed="rId6"/>
          <a:stretch>
            <a:fillRect/>
          </a:stretch>
        </p:blipFill>
        <p:spPr>
          <a:xfrm>
            <a:off x="150673" y="1312552"/>
            <a:ext cx="4755544" cy="3343742"/>
          </a:xfrm>
          <a:prstGeom prst="rect">
            <a:avLst/>
          </a:prstGeom>
          <a:effectLst>
            <a:glow rad="63500">
              <a:schemeClr val="accent1">
                <a:satMod val="175000"/>
                <a:alpha val="40000"/>
              </a:schemeClr>
            </a:glow>
          </a:effectLst>
        </p:spPr>
      </p:pic>
      <p:sp>
        <p:nvSpPr>
          <p:cNvPr id="26" name="Rectangle - Status:StepNumberField"/>
          <p:cNvSpPr/>
          <p:nvPr/>
        </p:nvSpPr>
        <p:spPr>
          <a:xfrm>
            <a:off x="5276088" y="1773936"/>
            <a:ext cx="3694176" cy="192024"/>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7" name="Rectangle - CSS Step Number"/>
          <p:cNvSpPr/>
          <p:nvPr/>
        </p:nvSpPr>
        <p:spPr>
          <a:xfrm>
            <a:off x="484719" y="1623533"/>
            <a:ext cx="4320193" cy="210312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8" name="Rectangle - Status:StepLinkField"/>
          <p:cNvSpPr/>
          <p:nvPr/>
        </p:nvSpPr>
        <p:spPr>
          <a:xfrm>
            <a:off x="5281846" y="1874580"/>
            <a:ext cx="3694176" cy="192024"/>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9" name="Rectangle - CSS StepLinkField1"/>
          <p:cNvSpPr/>
          <p:nvPr/>
        </p:nvSpPr>
        <p:spPr>
          <a:xfrm>
            <a:off x="484719" y="3707215"/>
            <a:ext cx="4320193" cy="91440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30" name="Rectangle - CSS StepLinkField1"/>
          <p:cNvSpPr/>
          <p:nvPr/>
        </p:nvSpPr>
        <p:spPr>
          <a:xfrm>
            <a:off x="478123" y="1299234"/>
            <a:ext cx="4320193" cy="36576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31" name="Rectangle - Status:StepLinkField Disable"/>
          <p:cNvSpPr/>
          <p:nvPr/>
        </p:nvSpPr>
        <p:spPr>
          <a:xfrm>
            <a:off x="5270348" y="1975104"/>
            <a:ext cx="3694176" cy="192024"/>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266884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xit" presetSubtype="0" fill="hold" grpId="2"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xit" presetSubtype="0" fill="hold" grpId="1"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0"/>
                                        </p:tgtEl>
                                      </p:cBhvr>
                                    </p:animEffect>
                                    <p:set>
                                      <p:cBhvr>
                                        <p:cTn id="41" dur="1" fill="hold">
                                          <p:stCondLst>
                                            <p:cond delay="499"/>
                                          </p:stCondLst>
                                        </p:cTn>
                                        <p:tgtEl>
                                          <p:spTgt spid="2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 presetClass="exit" presetSubtype="0" fill="hold" grpId="2"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10" presetClass="entr" presetSubtype="0" fill="hold" grpId="1"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0" presetClass="exit" presetSubtype="0" fill="hold" grpId="1" nodeType="withEffect">
                                  <p:stCondLst>
                                    <p:cond delay="0"/>
                                  </p:stCondLst>
                                  <p:childTnLst>
                                    <p:animEffect transition="out" filter="fade">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par>
                                <p:cTn id="86" presetID="1" presetClass="exit" presetSubtype="0" fill="hold" grpId="3" nodeType="withEffect">
                                  <p:stCondLst>
                                    <p:cond delay="0"/>
                                  </p:stCondLst>
                                  <p:childTnLst>
                                    <p:set>
                                      <p:cBhvr>
                                        <p:cTn id="87" dur="1" fill="hold">
                                          <p:stCondLst>
                                            <p:cond delay="0"/>
                                          </p:stCondLst>
                                        </p:cTn>
                                        <p:tgtEl>
                                          <p:spTgt spid="6"/>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par>
                                <p:cTn id="91" presetID="10" presetClass="entr" presetSubtype="0" fill="hold" grpId="2"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500"/>
                                        <p:tgtEl>
                                          <p:spTgt spid="1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3" nodeType="clickEffect">
                                  <p:stCondLst>
                                    <p:cond delay="0"/>
                                  </p:stCondLst>
                                  <p:childTnLst>
                                    <p:set>
                                      <p:cBhvr>
                                        <p:cTn id="103" dur="1" fill="hold">
                                          <p:stCondLst>
                                            <p:cond delay="0"/>
                                          </p:stCondLst>
                                        </p:cTn>
                                        <p:tgtEl>
                                          <p:spTgt spid="15"/>
                                        </p:tgtEl>
                                        <p:attrNameLst>
                                          <p:attrName>style.visibility</p:attrName>
                                        </p:attrNameLst>
                                      </p:cBhvr>
                                      <p:to>
                                        <p:strVal val="hidden"/>
                                      </p:to>
                                    </p:set>
                                  </p:childTnLst>
                                </p:cTn>
                              </p:par>
                              <p:par>
                                <p:cTn id="104" presetID="10" presetClass="entr" presetSubtype="0" fill="hold" grpId="1" nodeType="with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par>
                                <p:cTn id="107" presetID="10" presetClass="exit" presetSubtype="0" fill="hold" grpId="1" nodeType="withEffect">
                                  <p:stCondLst>
                                    <p:cond delay="0"/>
                                  </p:stCondLst>
                                  <p:childTnLst>
                                    <p:animEffect transition="out" filter="fade">
                                      <p:cBhvr>
                                        <p:cTn id="108" dur="500"/>
                                        <p:tgtEl>
                                          <p:spTgt spid="26"/>
                                        </p:tgtEl>
                                      </p:cBhvr>
                                    </p:animEffect>
                                    <p:set>
                                      <p:cBhvr>
                                        <p:cTn id="109" dur="1" fill="hold">
                                          <p:stCondLst>
                                            <p:cond delay="499"/>
                                          </p:stCondLst>
                                        </p:cTn>
                                        <p:tgtEl>
                                          <p:spTgt spid="26"/>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par>
                                <p:cTn id="113" presetID="10" presetClass="exit" presetSubtype="0" fill="hold" grpId="1" nodeType="withEffect">
                                  <p:stCondLst>
                                    <p:cond delay="0"/>
                                  </p:stCondLst>
                                  <p:childTnLst>
                                    <p:animEffect transition="out" filter="fade">
                                      <p:cBhvr>
                                        <p:cTn id="114" dur="500"/>
                                        <p:tgtEl>
                                          <p:spTgt spid="27"/>
                                        </p:tgtEl>
                                      </p:cBhvr>
                                    </p:animEffect>
                                    <p:set>
                                      <p:cBhvr>
                                        <p:cTn id="115" dur="1" fill="hold">
                                          <p:stCondLst>
                                            <p:cond delay="499"/>
                                          </p:stCondLst>
                                        </p:cTn>
                                        <p:tgtEl>
                                          <p:spTgt spid="27"/>
                                        </p:tgtEl>
                                        <p:attrNameLst>
                                          <p:attrName>style.visibility</p:attrName>
                                        </p:attrNameLst>
                                      </p:cBhvr>
                                      <p:to>
                                        <p:strVal val="hidden"/>
                                      </p:to>
                                    </p:set>
                                  </p:childTnLst>
                                </p:cTn>
                              </p:par>
                              <p:par>
                                <p:cTn id="116" presetID="10" presetClass="entr" presetSubtype="0"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28"/>
                                        </p:tgtEl>
                                      </p:cBhvr>
                                    </p:animEffect>
                                    <p:set>
                                      <p:cBhvr>
                                        <p:cTn id="126" dur="1" fill="hold">
                                          <p:stCondLst>
                                            <p:cond delay="499"/>
                                          </p:stCondLst>
                                        </p:cTn>
                                        <p:tgtEl>
                                          <p:spTgt spid="28"/>
                                        </p:tgtEl>
                                        <p:attrNameLst>
                                          <p:attrName>style.visibility</p:attrName>
                                        </p:attrNameLst>
                                      </p:cBhvr>
                                      <p:to>
                                        <p:strVal val="hidden"/>
                                      </p:to>
                                    </p:set>
                                  </p:childTnLst>
                                </p:cTn>
                              </p:par>
                              <p:par>
                                <p:cTn id="127" presetID="10" presetClass="entr" presetSubtype="0" fill="hold" grpId="0" nodeType="with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500"/>
                                        <p:tgtEl>
                                          <p:spTgt spid="31"/>
                                        </p:tgtEl>
                                      </p:cBhvr>
                                    </p:animEffect>
                                  </p:childTnLst>
                                </p:cTn>
                              </p:par>
                              <p:par>
                                <p:cTn id="130" presetID="1" presetClass="exit" presetSubtype="0" fill="hold" grpId="1" nodeType="withEffect">
                                  <p:stCondLst>
                                    <p:cond delay="0"/>
                                  </p:stCondLst>
                                  <p:childTnLst>
                                    <p:set>
                                      <p:cBhvr>
                                        <p:cTn id="131" dur="1" fill="hold">
                                          <p:stCondLst>
                                            <p:cond delay="0"/>
                                          </p:stCondLst>
                                        </p:cTn>
                                        <p:tgtEl>
                                          <p:spTgt spid="29"/>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15" grpId="0" animBg="1"/>
      <p:bldP spid="15" grpId="1" animBg="1"/>
      <p:bldP spid="15" grpId="2" animBg="1"/>
      <p:bldP spid="15" grpId="3" animBg="1"/>
      <p:bldP spid="16" grpId="0" animBg="1"/>
      <p:bldP spid="16" grpId="1" animBg="1"/>
      <p:bldP spid="16" grpId="2" animBg="1"/>
      <p:bldP spid="17" grpId="0" animBg="1"/>
      <p:bldP spid="17" grpId="1" animBg="1"/>
      <p:bldP spid="18" grpId="0" animBg="1"/>
      <p:bldP spid="18" grpId="1" animBg="1"/>
      <p:bldP spid="20" grpId="0" animBg="1"/>
      <p:bldP spid="20" grpId="1" animBg="1"/>
      <p:bldP spid="21" grpId="0" animBg="1"/>
      <p:bldP spid="21"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22" name="Pic - Page Hea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 y="440181"/>
            <a:ext cx="4930339" cy="784372"/>
          </a:xfrm>
          <a:prstGeom prst="rect">
            <a:avLst/>
          </a:prstGeom>
        </p:spPr>
      </p:pic>
      <p:pic>
        <p:nvPicPr>
          <p:cNvPr id="5" name="Pic - GISPageHeaderUIModel_Loaded"/>
          <p:cNvPicPr>
            <a:picLocks noChangeAspect="1"/>
          </p:cNvPicPr>
          <p:nvPr/>
        </p:nvPicPr>
        <p:blipFill>
          <a:blip r:embed="rId4"/>
          <a:stretch>
            <a:fillRect/>
          </a:stretch>
        </p:blipFill>
        <p:spPr>
          <a:xfrm>
            <a:off x="566057" y="1563107"/>
            <a:ext cx="6994708" cy="650172"/>
          </a:xfrm>
          <a:prstGeom prst="rect">
            <a:avLst/>
          </a:prstGeom>
          <a:effectLst>
            <a:glow rad="127000">
              <a:schemeClr val="bg1">
                <a:lumMod val="75000"/>
                <a:alpha val="60000"/>
              </a:schemeClr>
            </a:glow>
          </a:effectLst>
        </p:spPr>
      </p:pic>
      <p:pic>
        <p:nvPicPr>
          <p:cNvPr id="7" name="Pic - InitializeSteps"/>
          <p:cNvPicPr>
            <a:picLocks noChangeAspect="1"/>
          </p:cNvPicPr>
          <p:nvPr/>
        </p:nvPicPr>
        <p:blipFill>
          <a:blip r:embed="rId5"/>
          <a:stretch>
            <a:fillRect/>
          </a:stretch>
        </p:blipFill>
        <p:spPr>
          <a:xfrm>
            <a:off x="566058" y="2413452"/>
            <a:ext cx="7008997" cy="1907648"/>
          </a:xfrm>
          <a:prstGeom prst="rect">
            <a:avLst/>
          </a:prstGeom>
          <a:effectLst>
            <a:glow rad="127000">
              <a:schemeClr val="bg1">
                <a:lumMod val="75000"/>
                <a:alpha val="60000"/>
              </a:schemeClr>
            </a:glow>
          </a:effectLst>
        </p:spPr>
      </p:pic>
    </p:spTree>
    <p:extLst>
      <p:ext uri="{BB962C8B-B14F-4D97-AF65-F5344CB8AC3E}">
        <p14:creationId xmlns:p14="http://schemas.microsoft.com/office/powerpoint/2010/main" val="74852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13" name="Pic - All code"/>
          <p:cNvPicPr>
            <a:picLocks noChangeAspect="1"/>
          </p:cNvPicPr>
          <p:nvPr/>
        </p:nvPicPr>
        <p:blipFill>
          <a:blip r:embed="rId3"/>
          <a:stretch>
            <a:fillRect/>
          </a:stretch>
        </p:blipFill>
        <p:spPr>
          <a:xfrm>
            <a:off x="228600" y="440182"/>
            <a:ext cx="4959186" cy="4299458"/>
          </a:xfrm>
          <a:prstGeom prst="rect">
            <a:avLst/>
          </a:prstGeom>
        </p:spPr>
      </p:pic>
      <p:pic>
        <p:nvPicPr>
          <p:cNvPr id="18" name="Pic - Code section transition"/>
          <p:cNvPicPr>
            <a:picLocks noChangeAspect="1"/>
          </p:cNvPicPr>
          <p:nvPr/>
        </p:nvPicPr>
        <p:blipFill>
          <a:blip r:embed="rId4"/>
          <a:stretch>
            <a:fillRect/>
          </a:stretch>
        </p:blipFill>
        <p:spPr>
          <a:xfrm>
            <a:off x="256032" y="448621"/>
            <a:ext cx="2986694" cy="1069101"/>
          </a:xfrm>
          <a:prstGeom prst="rect">
            <a:avLst/>
          </a:prstGeom>
        </p:spPr>
      </p:pic>
      <p:sp>
        <p:nvSpPr>
          <p:cNvPr id="17" name="Rectangle - Code section 1"/>
          <p:cNvSpPr/>
          <p:nvPr/>
        </p:nvSpPr>
        <p:spPr>
          <a:xfrm>
            <a:off x="228600" y="429768"/>
            <a:ext cx="3156377" cy="112471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14" name="Pic - Code section 1"/>
          <p:cNvPicPr>
            <a:picLocks noChangeAspect="1"/>
          </p:cNvPicPr>
          <p:nvPr/>
        </p:nvPicPr>
        <p:blipFill>
          <a:blip r:embed="rId4"/>
          <a:stretch>
            <a:fillRect/>
          </a:stretch>
        </p:blipFill>
        <p:spPr>
          <a:xfrm>
            <a:off x="2722721" y="525024"/>
            <a:ext cx="6287378" cy="2250596"/>
          </a:xfrm>
          <a:prstGeom prst="rect">
            <a:avLst/>
          </a:prstGeom>
          <a:effectLst>
            <a:glow rad="63500">
              <a:schemeClr val="accent1">
                <a:satMod val="175000"/>
                <a:alpha val="40000"/>
              </a:schemeClr>
            </a:glow>
          </a:effectLst>
        </p:spPr>
      </p:pic>
      <p:sp>
        <p:nvSpPr>
          <p:cNvPr id="20" name="Rectangle - USP_GETVISIBLEPAGES"/>
          <p:cNvSpPr/>
          <p:nvPr/>
        </p:nvSpPr>
        <p:spPr>
          <a:xfrm>
            <a:off x="5326908" y="1401322"/>
            <a:ext cx="1978864"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238496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63" presetClass="path" presetSubtype="0" accel="50000" decel="50000" fill="hold" nodeType="withEffect">
                                  <p:stCondLst>
                                    <p:cond delay="0"/>
                                  </p:stCondLst>
                                  <p:childTnLst>
                                    <p:animMotion origin="layout" path="M 5.55556E-7 6.17284E-7 L 0.45226 0.10401 " pathEditMode="relative" rAng="0" ptsTypes="AA">
                                      <p:cBhvr>
                                        <p:cTn id="11" dur="250" fill="hold"/>
                                        <p:tgtEl>
                                          <p:spTgt spid="18"/>
                                        </p:tgtEl>
                                        <p:attrNameLst>
                                          <p:attrName>ppt_x</p:attrName>
                                          <p:attrName>ppt_y</p:attrName>
                                        </p:attrNameLst>
                                      </p:cBhvr>
                                      <p:rCtr x="22604" y="5185"/>
                                    </p:animMotion>
                                  </p:childTnLst>
                                </p:cTn>
                              </p:par>
                              <p:par>
                                <p:cTn id="12" presetID="10" presetClass="exit" presetSubtype="0" fill="hold" nodeType="withEffect">
                                  <p:stCondLst>
                                    <p:cond delay="500"/>
                                  </p:stCondLst>
                                  <p:childTnLst>
                                    <p:animEffect transition="out" filter="fade">
                                      <p:cBhvr>
                                        <p:cTn id="13" dur="250"/>
                                        <p:tgtEl>
                                          <p:spTgt spid="18"/>
                                        </p:tgtEl>
                                      </p:cBhvr>
                                    </p:animEffect>
                                    <p:set>
                                      <p:cBhvr>
                                        <p:cTn id="14" dur="1" fill="hold">
                                          <p:stCondLst>
                                            <p:cond delay="249"/>
                                          </p:stCondLst>
                                        </p:cTn>
                                        <p:tgtEl>
                                          <p:spTgt spid="18"/>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The Custom UI Model data </a:t>
            </a:r>
            <a:r>
              <a:rPr lang="en-US" sz="1600" spc="-30" dirty="0" smtClean="0">
                <a:solidFill>
                  <a:srgbClr val="58595B"/>
                </a:solidFill>
                <a:cs typeface="Arial" panose="020B0604020202020204" pitchFamily="34" charset="0"/>
              </a:rPr>
              <a:t>form </a:t>
            </a:r>
            <a:r>
              <a:rPr lang="en-US" sz="1600" spc="-30" dirty="0">
                <a:solidFill>
                  <a:srgbClr val="58595B"/>
                </a:solidFill>
                <a:cs typeface="Arial" panose="020B0604020202020204" pitchFamily="34" charset="0"/>
              </a:rPr>
              <a:t>in the Summary </a:t>
            </a:r>
            <a:r>
              <a:rPr lang="en-US" sz="1600" spc="-30" dirty="0" smtClean="0">
                <a:solidFill>
                  <a:srgbClr val="58595B"/>
                </a:solidFill>
                <a:cs typeface="Arial" panose="020B0604020202020204" pitchFamily="34" charset="0"/>
              </a:rPr>
              <a:t>Section</a:t>
            </a:r>
            <a:endParaRPr lang="en-US" sz="1600" dirty="0">
              <a:solidFill>
                <a:srgbClr val="58595B"/>
              </a:solidFill>
            </a:endParaRPr>
          </a:p>
        </p:txBody>
      </p:sp>
      <p:pic>
        <p:nvPicPr>
          <p:cNvPr id="4" name="Pic - GIS Key details page screenshot" hidden="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5" name="Rectangle - Summary Section" hidden="1"/>
          <p:cNvSpPr/>
          <p:nvPr/>
        </p:nvSpPr>
        <p:spPr>
          <a:xfrm>
            <a:off x="1988884" y="1237398"/>
            <a:ext cx="4727448" cy="804672"/>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0" name="Text - Summary Section" hidden="1"/>
          <p:cNvSpPr/>
          <p:nvPr/>
        </p:nvSpPr>
        <p:spPr>
          <a:xfrm>
            <a:off x="6794174" y="1248060"/>
            <a:ext cx="2005677"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Summary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1" name="Text - Custom UI Model" hidden="1"/>
          <p:cNvSpPr/>
          <p:nvPr/>
        </p:nvSpPr>
        <p:spPr>
          <a:xfrm>
            <a:off x="6813409" y="1519956"/>
            <a:ext cx="1967205"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Custom UI Model</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pic>
        <p:nvPicPr>
          <p:cNvPr id="23" name="Pic - Summary Section large lower"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42" y="1054356"/>
            <a:ext cx="7064286" cy="1150000"/>
          </a:xfrm>
          <a:prstGeom prst="rect">
            <a:avLst/>
          </a:prstGeom>
        </p:spPr>
      </p:pic>
      <p:sp>
        <p:nvSpPr>
          <p:cNvPr id="25" name="Rectangle - Summary Section large lower - Summary" hidden="1"/>
          <p:cNvSpPr/>
          <p:nvPr/>
        </p:nvSpPr>
        <p:spPr>
          <a:xfrm>
            <a:off x="806794" y="1072256"/>
            <a:ext cx="7047034" cy="466344"/>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4" name="Rectangle - Summary Section large lower - Steps" hidden="1"/>
          <p:cNvSpPr/>
          <p:nvPr/>
        </p:nvSpPr>
        <p:spPr>
          <a:xfrm>
            <a:off x="806794" y="1546316"/>
            <a:ext cx="7047034" cy="640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26" name="Pic - Summary Section large to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95" y="502157"/>
            <a:ext cx="7047033" cy="1152144"/>
          </a:xfrm>
          <a:prstGeom prst="rect">
            <a:avLst/>
          </a:prstGeom>
        </p:spPr>
      </p:pic>
      <p:sp>
        <p:nvSpPr>
          <p:cNvPr id="27" name="Rectangle - Summary Section large top - Steps"/>
          <p:cNvSpPr/>
          <p:nvPr/>
        </p:nvSpPr>
        <p:spPr>
          <a:xfrm>
            <a:off x="804672" y="1011369"/>
            <a:ext cx="7050024" cy="640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29" name="Pic - GIS Configuration Pages"/>
          <p:cNvPicPr>
            <a:picLocks noChangeAspect="1"/>
          </p:cNvPicPr>
          <p:nvPr/>
        </p:nvPicPr>
        <p:blipFill>
          <a:blip r:embed="rId5"/>
          <a:stretch>
            <a:fillRect/>
          </a:stretch>
        </p:blipFill>
        <p:spPr>
          <a:xfrm>
            <a:off x="194802" y="1730919"/>
            <a:ext cx="4233684" cy="2896342"/>
          </a:xfrm>
          <a:prstGeom prst="rect">
            <a:avLst/>
          </a:prstGeom>
        </p:spPr>
      </p:pic>
      <p:pic>
        <p:nvPicPr>
          <p:cNvPr id="28" name="Pic - SPROC code"/>
          <p:cNvPicPr>
            <a:picLocks noChangeAspect="1"/>
          </p:cNvPicPr>
          <p:nvPr/>
        </p:nvPicPr>
        <p:blipFill>
          <a:blip r:embed="rId6"/>
          <a:stretch>
            <a:fillRect/>
          </a:stretch>
        </p:blipFill>
        <p:spPr>
          <a:xfrm>
            <a:off x="4774040" y="1730919"/>
            <a:ext cx="3266398" cy="1624765"/>
          </a:xfrm>
          <a:prstGeom prst="rect">
            <a:avLst/>
          </a:prstGeom>
        </p:spPr>
      </p:pic>
      <p:pic>
        <p:nvPicPr>
          <p:cNvPr id="30" name="Pic - SPROC results"/>
          <p:cNvPicPr>
            <a:picLocks noChangeAspect="1"/>
          </p:cNvPicPr>
          <p:nvPr/>
        </p:nvPicPr>
        <p:blipFill>
          <a:blip r:embed="rId7"/>
          <a:stretch>
            <a:fillRect/>
          </a:stretch>
        </p:blipFill>
        <p:spPr>
          <a:xfrm>
            <a:off x="4774040" y="3350356"/>
            <a:ext cx="3737102" cy="1422218"/>
          </a:xfrm>
          <a:prstGeom prst="rect">
            <a:avLst/>
          </a:prstGeom>
        </p:spPr>
      </p:pic>
    </p:spTree>
    <p:extLst>
      <p:ext uri="{BB962C8B-B14F-4D97-AF65-F5344CB8AC3E}">
        <p14:creationId xmlns:p14="http://schemas.microsoft.com/office/powerpoint/2010/main" val="204399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13" name="Pic - All code"/>
          <p:cNvPicPr>
            <a:picLocks noChangeAspect="1"/>
          </p:cNvPicPr>
          <p:nvPr/>
        </p:nvPicPr>
        <p:blipFill>
          <a:blip r:embed="rId3"/>
          <a:stretch>
            <a:fillRect/>
          </a:stretch>
        </p:blipFill>
        <p:spPr>
          <a:xfrm>
            <a:off x="228600" y="440182"/>
            <a:ext cx="4959186" cy="4299458"/>
          </a:xfrm>
          <a:prstGeom prst="rect">
            <a:avLst/>
          </a:prstGeom>
        </p:spPr>
      </p:pic>
      <p:pic>
        <p:nvPicPr>
          <p:cNvPr id="6" name="Pic - Code section transition 2"/>
          <p:cNvPicPr>
            <a:picLocks noChangeAspect="1"/>
          </p:cNvPicPr>
          <p:nvPr/>
        </p:nvPicPr>
        <p:blipFill>
          <a:blip r:embed="rId4"/>
          <a:stretch>
            <a:fillRect/>
          </a:stretch>
        </p:blipFill>
        <p:spPr>
          <a:xfrm>
            <a:off x="1041734" y="1572768"/>
            <a:ext cx="2865615" cy="1674252"/>
          </a:xfrm>
          <a:prstGeom prst="rect">
            <a:avLst/>
          </a:prstGeom>
        </p:spPr>
      </p:pic>
      <p:sp>
        <p:nvSpPr>
          <p:cNvPr id="17" name="Rectangle - Code section 2"/>
          <p:cNvSpPr/>
          <p:nvPr/>
        </p:nvSpPr>
        <p:spPr>
          <a:xfrm>
            <a:off x="560967" y="1532704"/>
            <a:ext cx="3690522" cy="170068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3" name="Pic - Code section 2"/>
          <p:cNvPicPr>
            <a:picLocks noChangeAspect="1"/>
          </p:cNvPicPr>
          <p:nvPr/>
        </p:nvPicPr>
        <p:blipFill>
          <a:blip r:embed="rId4"/>
          <a:stretch>
            <a:fillRect/>
          </a:stretch>
        </p:blipFill>
        <p:spPr>
          <a:xfrm>
            <a:off x="3174729" y="1345885"/>
            <a:ext cx="5808680" cy="3393755"/>
          </a:xfrm>
          <a:prstGeom prst="rect">
            <a:avLst/>
          </a:prstGeom>
          <a:effectLst>
            <a:glow rad="63500">
              <a:schemeClr val="accent1">
                <a:satMod val="175000"/>
                <a:alpha val="40000"/>
              </a:schemeClr>
            </a:glow>
          </a:effectLst>
        </p:spPr>
      </p:pic>
      <p:pic>
        <p:nvPicPr>
          <p:cNvPr id="4" name="Pic - SPROC results"/>
          <p:cNvPicPr>
            <a:picLocks noChangeAspect="1"/>
          </p:cNvPicPr>
          <p:nvPr/>
        </p:nvPicPr>
        <p:blipFill>
          <a:blip r:embed="rId5"/>
          <a:stretch>
            <a:fillRect/>
          </a:stretch>
        </p:blipFill>
        <p:spPr>
          <a:xfrm>
            <a:off x="4395963" y="88835"/>
            <a:ext cx="4701243" cy="1260333"/>
          </a:xfrm>
          <a:prstGeom prst="rect">
            <a:avLst/>
          </a:prstGeom>
        </p:spPr>
      </p:pic>
      <p:sp>
        <p:nvSpPr>
          <p:cNvPr id="2" name="Right Arrow 1"/>
          <p:cNvSpPr/>
          <p:nvPr/>
        </p:nvSpPr>
        <p:spPr>
          <a:xfrm>
            <a:off x="3279749" y="1609344"/>
            <a:ext cx="219154" cy="143583"/>
          </a:xfrm>
          <a:prstGeom prst="rightArrow">
            <a:avLst/>
          </a:prstGeom>
          <a:solidFill>
            <a:schemeClr val="accent3">
              <a:lumMod val="75000"/>
            </a:schemeClr>
          </a:solidFill>
        </p:spPr>
        <p:txBody>
          <a:bodyPr wrap="square" rtlCol="0" anchor="ctr">
            <a:spAutoFit/>
          </a:bodyPr>
          <a:lstStyle/>
          <a:p>
            <a:pPr algn="ctr">
              <a:lnSpc>
                <a:spcPct val="90000"/>
              </a:lnSpc>
            </a:pPr>
            <a:endParaRPr lang="en-US" sz="2800" dirty="0" smtClean="0">
              <a:solidFill>
                <a:schemeClr val="bg1"/>
              </a:solidFill>
            </a:endParaRPr>
          </a:p>
        </p:txBody>
      </p:sp>
      <p:pic>
        <p:nvPicPr>
          <p:cNvPr id="8" name="Pic URL"/>
          <p:cNvPicPr>
            <a:picLocks noChangeAspect="1"/>
          </p:cNvPicPr>
          <p:nvPr/>
        </p:nvPicPr>
        <p:blipFill>
          <a:blip r:embed="rId6"/>
          <a:stretch>
            <a:fillRect/>
          </a:stretch>
        </p:blipFill>
        <p:spPr>
          <a:xfrm>
            <a:off x="711856" y="3022168"/>
            <a:ext cx="5871824" cy="184289"/>
          </a:xfrm>
          <a:prstGeom prst="rect">
            <a:avLst/>
          </a:prstGeom>
        </p:spPr>
      </p:pic>
      <p:sp>
        <p:nvSpPr>
          <p:cNvPr id="10" name="Rectangle - Watch Window"/>
          <p:cNvSpPr/>
          <p:nvPr/>
        </p:nvSpPr>
        <p:spPr>
          <a:xfrm>
            <a:off x="36576" y="91440"/>
            <a:ext cx="4361688" cy="1227510"/>
          </a:xfrm>
          <a:prstGeom prst="rect">
            <a:avLst/>
          </a:prstGeom>
          <a:solidFill>
            <a:schemeClr val="bg1"/>
          </a:solidFill>
        </p:spPr>
        <p:txBody>
          <a:bodyPr wrap="square" rtlCol="0" anchor="ctr">
            <a:noAutofit/>
          </a:bodyPr>
          <a:lstStyle/>
          <a:p>
            <a:pPr algn="ctr">
              <a:lnSpc>
                <a:spcPct val="90000"/>
              </a:lnSpc>
            </a:pPr>
            <a:endParaRPr lang="en-US" sz="2800" dirty="0" smtClean="0">
              <a:solidFill>
                <a:schemeClr val="bg1"/>
              </a:solidFill>
            </a:endParaRPr>
          </a:p>
        </p:txBody>
      </p:sp>
      <p:grpSp>
        <p:nvGrpSpPr>
          <p:cNvPr id="12" name="Group 11"/>
          <p:cNvGrpSpPr/>
          <p:nvPr/>
        </p:nvGrpSpPr>
        <p:grpSpPr>
          <a:xfrm>
            <a:off x="42671" y="98066"/>
            <a:ext cx="4343400" cy="1198151"/>
            <a:chOff x="161939" y="98066"/>
            <a:chExt cx="4343400" cy="1198151"/>
          </a:xfrm>
        </p:grpSpPr>
        <p:sp>
          <p:nvSpPr>
            <p:cNvPr id="9" name="TextBox - Watch - stepNumber - default"/>
            <p:cNvSpPr txBox="1"/>
            <p:nvPr/>
          </p:nvSpPr>
          <p:spPr>
            <a:xfrm>
              <a:off x="161939" y="98066"/>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stepNumber</a:t>
              </a:r>
              <a:r>
                <a:rPr lang="en-US" dirty="0"/>
                <a:t> = </a:t>
              </a:r>
              <a:r>
                <a:rPr lang="en-US" dirty="0">
                  <a:solidFill>
                    <a:schemeClr val="tx2"/>
                  </a:solidFill>
                </a:rPr>
                <a:t>0</a:t>
              </a:r>
            </a:p>
          </p:txBody>
        </p:sp>
        <p:sp>
          <p:nvSpPr>
            <p:cNvPr id="27" name="TextBox - Watch - pageGuid - default"/>
            <p:cNvSpPr txBox="1"/>
            <p:nvPr/>
          </p:nvSpPr>
          <p:spPr>
            <a:xfrm>
              <a:off x="161939" y="2439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pageGuid</a:t>
              </a:r>
              <a:r>
                <a:rPr lang="en-US" dirty="0"/>
                <a:t> = </a:t>
              </a:r>
              <a:r>
                <a:rPr lang="en-US" dirty="0">
                  <a:solidFill>
                    <a:schemeClr val="tx2"/>
                  </a:solidFill>
                </a:rPr>
                <a:t>null</a:t>
              </a:r>
            </a:p>
          </p:txBody>
        </p:sp>
        <p:sp>
          <p:nvSpPr>
            <p:cNvPr id="28" name="TextBox - Watch - CurrentStepSPSuffix - default"/>
            <p:cNvSpPr txBox="1"/>
            <p:nvPr/>
          </p:nvSpPr>
          <p:spPr>
            <a:xfrm>
              <a:off x="161939" y="396474"/>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CurrentStepSPSuffix</a:t>
              </a:r>
              <a:r>
                <a:rPr lang="en-US" dirty="0"/>
                <a:t> = </a:t>
              </a:r>
              <a:r>
                <a:rPr lang="en-US" dirty="0" err="1">
                  <a:solidFill>
                    <a:schemeClr val="tx2"/>
                  </a:solidFill>
                </a:rPr>
                <a:t>String.Empty</a:t>
              </a:r>
              <a:endParaRPr lang="en-US" dirty="0">
                <a:solidFill>
                  <a:schemeClr val="tx2"/>
                </a:solidFill>
              </a:endParaRPr>
            </a:p>
          </p:txBody>
        </p:sp>
        <p:sp>
          <p:nvSpPr>
            <p:cNvPr id="29" name="TextBox - Watch - steps[1].StepLinkField.Description - default"/>
            <p:cNvSpPr txBox="1"/>
            <p:nvPr/>
          </p:nvSpPr>
          <p:spPr>
            <a:xfrm>
              <a:off x="161939" y="548991"/>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a:t>
              </a:r>
              <a:r>
                <a:rPr lang="en-US" dirty="0" err="1"/>
                <a:t>StepLinkField.Description</a:t>
              </a:r>
              <a:r>
                <a:rPr lang="en-US" dirty="0"/>
                <a:t> = </a:t>
              </a:r>
              <a:r>
                <a:rPr lang="en-US" dirty="0" err="1">
                  <a:solidFill>
                    <a:schemeClr val="tx2"/>
                  </a:solidFill>
                </a:rPr>
                <a:t>String.Empty</a:t>
              </a:r>
              <a:endParaRPr lang="en-US" dirty="0">
                <a:solidFill>
                  <a:schemeClr val="tx2"/>
                </a:solidFill>
                <a:latin typeface="Calibri" panose="020F0502020204030204" pitchFamily="34" charset="0"/>
                <a:cs typeface="Calibri" panose="020F0502020204030204" pitchFamily="34" charset="0"/>
              </a:endParaRPr>
            </a:p>
          </p:txBody>
        </p:sp>
        <p:sp>
          <p:nvSpPr>
            <p:cNvPr id="30" name="TextBox - Watch - steps[1].Caption - default"/>
            <p:cNvSpPr txBox="1"/>
            <p:nvPr/>
          </p:nvSpPr>
          <p:spPr>
            <a:xfrm>
              <a:off x="161939" y="701508"/>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steps[1].Caption = </a:t>
              </a:r>
              <a:r>
                <a:rPr lang="en-US" dirty="0" err="1">
                  <a:solidFill>
                    <a:schemeClr val="tx2"/>
                  </a:solidFill>
                </a:rPr>
                <a:t>String.Empty</a:t>
              </a:r>
              <a:endParaRPr lang="en-US" dirty="0"/>
            </a:p>
          </p:txBody>
        </p:sp>
        <p:sp>
          <p:nvSpPr>
            <p:cNvPr id="31" name="TextBox - Watch - steps[1].Status - default"/>
            <p:cNvSpPr txBox="1"/>
            <p:nvPr/>
          </p:nvSpPr>
          <p:spPr>
            <a:xfrm>
              <a:off x="161939" y="854025"/>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steps[1].Status = </a:t>
              </a:r>
              <a:r>
                <a:rPr lang="en-US" dirty="0">
                  <a:solidFill>
                    <a:schemeClr val="tx2"/>
                  </a:solidFill>
                </a:rPr>
                <a:t>Disabled</a:t>
              </a:r>
            </a:p>
          </p:txBody>
        </p:sp>
        <p:sp>
          <p:nvSpPr>
            <p:cNvPr id="32" name="TextBox - Watch - steps[1].StepLinkField.InvokeAction - default"/>
            <p:cNvSpPr txBox="1"/>
            <p:nvPr/>
          </p:nvSpPr>
          <p:spPr>
            <a:xfrm>
              <a:off x="161939" y="1006542"/>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a:t>
              </a:r>
              <a:r>
                <a:rPr lang="en-US" dirty="0" err="1"/>
                <a:t>StepLinkField.InvokeAction</a:t>
              </a:r>
              <a:r>
                <a:rPr lang="en-US" dirty="0"/>
                <a:t> = </a:t>
              </a:r>
              <a:r>
                <a:rPr lang="en-US" dirty="0">
                  <a:solidFill>
                    <a:schemeClr val="tx2"/>
                  </a:solidFill>
                </a:rPr>
                <a:t>null</a:t>
              </a:r>
            </a:p>
          </p:txBody>
        </p:sp>
        <p:sp>
          <p:nvSpPr>
            <p:cNvPr id="33" name="TextBox - Watch - steps[1].Visible - default"/>
            <p:cNvSpPr txBox="1"/>
            <p:nvPr/>
          </p:nvSpPr>
          <p:spPr>
            <a:xfrm>
              <a:off x="161939" y="11590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steps[1].Visible = </a:t>
              </a:r>
              <a:r>
                <a:rPr lang="en-US" dirty="0">
                  <a:solidFill>
                    <a:schemeClr val="tx2"/>
                  </a:solidFill>
                </a:rPr>
                <a:t>false</a:t>
              </a:r>
            </a:p>
          </p:txBody>
        </p:sp>
      </p:grpSp>
      <p:sp>
        <p:nvSpPr>
          <p:cNvPr id="34" name="TextBox - Watch - stepNumber"/>
          <p:cNvSpPr txBox="1"/>
          <p:nvPr/>
        </p:nvSpPr>
        <p:spPr>
          <a:xfrm>
            <a:off x="42671" y="98066"/>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stepNumber</a:t>
            </a:r>
            <a:r>
              <a:rPr lang="en-US" dirty="0"/>
              <a:t> </a:t>
            </a:r>
            <a:r>
              <a:rPr lang="en-US" dirty="0" smtClean="0"/>
              <a:t>= 1</a:t>
            </a:r>
            <a:endParaRPr lang="en-US" dirty="0">
              <a:solidFill>
                <a:schemeClr val="tx2"/>
              </a:solidFill>
            </a:endParaRPr>
          </a:p>
        </p:txBody>
      </p:sp>
      <p:sp>
        <p:nvSpPr>
          <p:cNvPr id="35" name="TextBox - Watch - pageGuid"/>
          <p:cNvSpPr txBox="1"/>
          <p:nvPr/>
        </p:nvSpPr>
        <p:spPr>
          <a:xfrm>
            <a:off x="42671" y="2439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None/>
              <a:defRPr sz="900">
                <a:solidFill>
                  <a:srgbClr val="0070C0"/>
                </a:solidFill>
              </a:defRPr>
            </a:lvl1pPr>
          </a:lstStyle>
          <a:p>
            <a:r>
              <a:rPr lang="en-US" dirty="0" err="1"/>
              <a:t>pageGuid</a:t>
            </a:r>
            <a:r>
              <a:rPr lang="en-US" dirty="0"/>
              <a:t> = 5a7fb161-574f-4569-80f0-d7429540cdd4</a:t>
            </a:r>
          </a:p>
        </p:txBody>
      </p:sp>
      <p:sp>
        <p:nvSpPr>
          <p:cNvPr id="36" name="TextBox - Watch - CurrentStepSPSuffix"/>
          <p:cNvSpPr txBox="1"/>
          <p:nvPr/>
        </p:nvSpPr>
        <p:spPr>
          <a:xfrm>
            <a:off x="42671" y="396474"/>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CurrentStepSPSuffix</a:t>
            </a:r>
            <a:r>
              <a:rPr lang="en-US" dirty="0"/>
              <a:t> = “KEYDETAILS”</a:t>
            </a:r>
          </a:p>
        </p:txBody>
      </p:sp>
      <p:sp>
        <p:nvSpPr>
          <p:cNvPr id="37" name="TextBox - Watch - steps[1].StepLinkField.Description"/>
          <p:cNvSpPr txBox="1"/>
          <p:nvPr/>
        </p:nvSpPr>
        <p:spPr>
          <a:xfrm>
            <a:off x="42671" y="548991"/>
            <a:ext cx="4343400" cy="137160"/>
          </a:xfrm>
          <a:prstGeom prst="rect">
            <a:avLst/>
          </a:prstGeom>
          <a:solidFill>
            <a:schemeClr val="bg1"/>
          </a:solidFill>
        </p:spPr>
        <p:txBody>
          <a:bodyPr wrap="non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a:t>
            </a:r>
            <a:r>
              <a:rPr lang="en-US" dirty="0" err="1"/>
              <a:t>StepLinkField.Description</a:t>
            </a:r>
            <a:r>
              <a:rPr lang="en-US" dirty="0"/>
              <a:t> = “5a7fb161-574f-4569-80f0-d7429540cdd4”</a:t>
            </a:r>
          </a:p>
        </p:txBody>
      </p:sp>
      <p:sp>
        <p:nvSpPr>
          <p:cNvPr id="38" name="TextBox - Watch - steps[1].Caption"/>
          <p:cNvSpPr txBox="1"/>
          <p:nvPr/>
        </p:nvSpPr>
        <p:spPr>
          <a:xfrm>
            <a:off x="42671" y="701508"/>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steps[1].Caption = “Key details”</a:t>
            </a:r>
          </a:p>
        </p:txBody>
      </p:sp>
      <p:sp>
        <p:nvSpPr>
          <p:cNvPr id="39" name="TextBox - Watch - steps[1].Status"/>
          <p:cNvSpPr txBox="1"/>
          <p:nvPr/>
        </p:nvSpPr>
        <p:spPr>
          <a:xfrm>
            <a:off x="42671" y="854025"/>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steps[1].Status = Current</a:t>
            </a:r>
          </a:p>
        </p:txBody>
      </p:sp>
      <p:sp>
        <p:nvSpPr>
          <p:cNvPr id="40" name="TextBox - Watch - steps[1].StepLinkField.InvokeAction"/>
          <p:cNvSpPr txBox="1"/>
          <p:nvPr/>
        </p:nvSpPr>
        <p:spPr>
          <a:xfrm>
            <a:off x="42671" y="1006542"/>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a:t>
            </a:r>
            <a:r>
              <a:rPr lang="en-US" dirty="0" err="1"/>
              <a:t>StepLinkField.InvokeAction</a:t>
            </a:r>
            <a:r>
              <a:rPr lang="en-US" dirty="0"/>
              <a:t> = pointer to </a:t>
            </a:r>
            <a:r>
              <a:rPr lang="en-US" dirty="0" err="1"/>
              <a:t>StepLinkField_InvokeAction</a:t>
            </a:r>
            <a:endParaRPr lang="en-US" dirty="0"/>
          </a:p>
        </p:txBody>
      </p:sp>
      <p:sp>
        <p:nvSpPr>
          <p:cNvPr id="41" name="TextBox - Watch - steps[1].Visible"/>
          <p:cNvSpPr txBox="1"/>
          <p:nvPr/>
        </p:nvSpPr>
        <p:spPr>
          <a:xfrm>
            <a:off x="42671" y="11590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a:t>steps[1].Visible = </a:t>
            </a:r>
            <a:r>
              <a:rPr lang="en-US" dirty="0" smtClean="0"/>
              <a:t>true</a:t>
            </a:r>
            <a:endParaRPr lang="en-US" dirty="0"/>
          </a:p>
        </p:txBody>
      </p:sp>
    </p:spTree>
    <p:extLst>
      <p:ext uri="{BB962C8B-B14F-4D97-AF65-F5344CB8AC3E}">
        <p14:creationId xmlns:p14="http://schemas.microsoft.com/office/powerpoint/2010/main" val="14627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63" presetClass="path" presetSubtype="0" accel="50000" decel="50000" fill="hold" nodeType="withEffect">
                                  <p:stCondLst>
                                    <p:cond delay="0"/>
                                  </p:stCondLst>
                                  <p:childTnLst>
                                    <p:animMotion origin="layout" path="M 3.88889E-6 1.48148E-6 L 0.42343 0.12685 " pathEditMode="relative" rAng="0" ptsTypes="AA">
                                      <p:cBhvr>
                                        <p:cTn id="11" dur="250" fill="hold"/>
                                        <p:tgtEl>
                                          <p:spTgt spid="6"/>
                                        </p:tgtEl>
                                        <p:attrNameLst>
                                          <p:attrName>ppt_x</p:attrName>
                                          <p:attrName>ppt_y</p:attrName>
                                        </p:attrNameLst>
                                      </p:cBhvr>
                                      <p:rCtr x="21163" y="6327"/>
                                    </p:animMotion>
                                  </p:childTnLst>
                                </p:cTn>
                              </p:par>
                              <p:par>
                                <p:cTn id="12" presetID="10" presetClass="exit" presetSubtype="0" fill="hold" nodeType="withEffect">
                                  <p:stCondLst>
                                    <p:cond delay="25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250" fill="hold"/>
                                        <p:tgtEl>
                                          <p:spTgt spid="3"/>
                                        </p:tgtEl>
                                        <p:attrNameLst>
                                          <p:attrName>ppt_w</p:attrName>
                                        </p:attrNameLst>
                                      </p:cBhvr>
                                      <p:tavLst>
                                        <p:tav tm="0">
                                          <p:val>
                                            <p:fltVal val="0"/>
                                          </p:val>
                                        </p:tav>
                                        <p:tav tm="100000">
                                          <p:val>
                                            <p:strVal val="#ppt_w"/>
                                          </p:val>
                                        </p:tav>
                                      </p:tavLst>
                                    </p:anim>
                                    <p:anim calcmode="lin" valueType="num">
                                      <p:cBhvr>
                                        <p:cTn id="18" dur="250" fill="hold"/>
                                        <p:tgtEl>
                                          <p:spTgt spid="3"/>
                                        </p:tgtEl>
                                        <p:attrNameLst>
                                          <p:attrName>ppt_h</p:attrName>
                                        </p:attrNameLst>
                                      </p:cBhvr>
                                      <p:tavLst>
                                        <p:tav tm="0">
                                          <p:val>
                                            <p:fltVal val="0"/>
                                          </p:val>
                                        </p:tav>
                                        <p:tav tm="100000">
                                          <p:val>
                                            <p:strVal val="#ppt_h"/>
                                          </p:val>
                                        </p:tav>
                                      </p:tavLst>
                                    </p:anim>
                                    <p:animEffect transition="in" filter="fade">
                                      <p:cBhvr>
                                        <p:cTn id="19" dur="25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250"/>
                                  </p:stCondLst>
                                  <p:iterate type="lt">
                                    <p:tmAbs val="0"/>
                                  </p:iterate>
                                  <p:childTnLst>
                                    <p:set>
                                      <p:cBhvr>
                                        <p:cTn id="40" dur="1" fill="hold">
                                          <p:stCondLst>
                                            <p:cond delay="0"/>
                                          </p:stCondLst>
                                        </p:cTn>
                                        <p:tgtEl>
                                          <p:spTgt spid="34"/>
                                        </p:tgtEl>
                                        <p:attrNameLst>
                                          <p:attrName>style.visibility</p:attrName>
                                        </p:attrNameLst>
                                      </p:cBhvr>
                                      <p:to>
                                        <p:strVal val="visible"/>
                                      </p:to>
                                    </p:set>
                                  </p:childTnLst>
                                </p:cTn>
                              </p:par>
                              <p:par>
                                <p:cTn id="41" presetID="15" presetClass="emph" presetSubtype="0" grpId="1" nodeType="withEffect">
                                  <p:stCondLst>
                                    <p:cond delay="0"/>
                                  </p:stCondLst>
                                  <p:endCondLst>
                                    <p:cond evt="onNext" delay="0">
                                      <p:tgtEl>
                                        <p:sldTgt/>
                                      </p:tgtEl>
                                    </p:cond>
                                  </p:endCondLst>
                                  <p:iterate type="lt">
                                    <p:tmAbs val="0"/>
                                  </p:iterate>
                                  <p:childTnLst>
                                    <p:set>
                                      <p:cBhvr override="childStyle">
                                        <p:cTn id="42" dur="indefinite"/>
                                        <p:tgtEl>
                                          <p:spTgt spid="34"/>
                                        </p:tgtEl>
                                        <p:attrNameLst>
                                          <p:attrName>style.fontWeight</p:attrName>
                                        </p:attrNameLst>
                                      </p:cBhvr>
                                      <p:to>
                                        <p:strVal val="bold"/>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2.77778E-7 -1.85185E-6 L 0.00069 0.15371 " pathEditMode="relative" rAng="0" ptsTypes="AA">
                                      <p:cBhvr>
                                        <p:cTn id="46" dur="250" fill="hold"/>
                                        <p:tgtEl>
                                          <p:spTgt spid="2"/>
                                        </p:tgtEl>
                                        <p:attrNameLst>
                                          <p:attrName>ppt_x</p:attrName>
                                          <p:attrName>ppt_y</p:attrName>
                                        </p:attrNameLst>
                                      </p:cBhvr>
                                      <p:rCtr x="35" y="7685"/>
                                    </p:animMotion>
                                  </p:childTnLst>
                                </p:cTn>
                              </p:par>
                            </p:childTnLst>
                          </p:cTn>
                        </p:par>
                        <p:par>
                          <p:cTn id="47" fill="hold">
                            <p:stCondLst>
                              <p:cond delay="250"/>
                            </p:stCondLst>
                            <p:childTnLst>
                              <p:par>
                                <p:cTn id="48" presetID="1" presetClass="entr" presetSubtype="0" fill="hold" grpId="0" nodeType="afterEffect">
                                  <p:stCondLst>
                                    <p:cond delay="250"/>
                                  </p:stCondLst>
                                  <p:iterate type="lt">
                                    <p:tmAbs val="0"/>
                                  </p:iterate>
                                  <p:childTnLst>
                                    <p:set>
                                      <p:cBhvr>
                                        <p:cTn id="49" dur="1" fill="hold">
                                          <p:stCondLst>
                                            <p:cond delay="0"/>
                                          </p:stCondLst>
                                        </p:cTn>
                                        <p:tgtEl>
                                          <p:spTgt spid="35"/>
                                        </p:tgtEl>
                                        <p:attrNameLst>
                                          <p:attrName>style.visibility</p:attrName>
                                        </p:attrNameLst>
                                      </p:cBhvr>
                                      <p:to>
                                        <p:strVal val="visible"/>
                                      </p:to>
                                    </p:set>
                                  </p:childTnLst>
                                </p:cTn>
                              </p:par>
                              <p:par>
                                <p:cTn id="50" presetID="15" presetClass="emph" presetSubtype="0" grpId="1" nodeType="withEffect">
                                  <p:stCondLst>
                                    <p:cond delay="0"/>
                                  </p:stCondLst>
                                  <p:endCondLst>
                                    <p:cond evt="onNext" delay="0">
                                      <p:tgtEl>
                                        <p:sldTgt/>
                                      </p:tgtEl>
                                    </p:cond>
                                  </p:endCondLst>
                                  <p:iterate type="lt">
                                    <p:tmAbs val="0"/>
                                  </p:iterate>
                                  <p:childTnLst>
                                    <p:set>
                                      <p:cBhvr override="childStyle">
                                        <p:cTn id="51" dur="indefinite"/>
                                        <p:tgtEl>
                                          <p:spTgt spid="35"/>
                                        </p:tgtEl>
                                        <p:attrNameLst>
                                          <p:attrName>style.fontWeight</p:attrName>
                                        </p:attrNameLst>
                                      </p:cBhvr>
                                      <p:to>
                                        <p:strVal val="bold"/>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grpId="2" nodeType="clickEffect">
                                  <p:stCondLst>
                                    <p:cond delay="0"/>
                                  </p:stCondLst>
                                  <p:childTnLst>
                                    <p:animMotion origin="layout" path="M 0.00069 0.15371 L 0.00069 0.19908 " pathEditMode="relative" rAng="0" ptsTypes="AA">
                                      <p:cBhvr>
                                        <p:cTn id="55" dur="250" fill="hold"/>
                                        <p:tgtEl>
                                          <p:spTgt spid="2"/>
                                        </p:tgtEl>
                                        <p:attrNameLst>
                                          <p:attrName>ppt_x</p:attrName>
                                          <p:attrName>ppt_y</p:attrName>
                                        </p:attrNameLst>
                                      </p:cBhvr>
                                      <p:rCtr x="0" y="2253"/>
                                    </p:animMotion>
                                  </p:childTnLst>
                                </p:cTn>
                              </p:par>
                            </p:childTnLst>
                          </p:cTn>
                        </p:par>
                        <p:par>
                          <p:cTn id="56" fill="hold">
                            <p:stCondLst>
                              <p:cond delay="250"/>
                            </p:stCondLst>
                            <p:childTnLst>
                              <p:par>
                                <p:cTn id="57" presetID="1" presetClass="entr" presetSubtype="0" fill="hold" grpId="0" nodeType="afterEffect">
                                  <p:stCondLst>
                                    <p:cond delay="250"/>
                                  </p:stCondLst>
                                  <p:iterate type="lt">
                                    <p:tmAbs val="0"/>
                                  </p:iterate>
                                  <p:childTnLst>
                                    <p:set>
                                      <p:cBhvr>
                                        <p:cTn id="58" dur="1" fill="hold">
                                          <p:stCondLst>
                                            <p:cond delay="0"/>
                                          </p:stCondLst>
                                        </p:cTn>
                                        <p:tgtEl>
                                          <p:spTgt spid="37"/>
                                        </p:tgtEl>
                                        <p:attrNameLst>
                                          <p:attrName>style.visibility</p:attrName>
                                        </p:attrNameLst>
                                      </p:cBhvr>
                                      <p:to>
                                        <p:strVal val="visible"/>
                                      </p:to>
                                    </p:set>
                                  </p:childTnLst>
                                </p:cTn>
                              </p:par>
                              <p:par>
                                <p:cTn id="59" presetID="15" presetClass="emph" presetSubtype="0" grpId="1" nodeType="withEffect">
                                  <p:stCondLst>
                                    <p:cond delay="0"/>
                                  </p:stCondLst>
                                  <p:endCondLst>
                                    <p:cond evt="onNext" delay="0">
                                      <p:tgtEl>
                                        <p:sldTgt/>
                                      </p:tgtEl>
                                    </p:cond>
                                  </p:endCondLst>
                                  <p:iterate type="lt">
                                    <p:tmAbs val="0"/>
                                  </p:iterate>
                                  <p:childTnLst>
                                    <p:set>
                                      <p:cBhvr override="childStyle">
                                        <p:cTn id="60" dur="indefinite"/>
                                        <p:tgtEl>
                                          <p:spTgt spid="37"/>
                                        </p:tgtEl>
                                        <p:attrNameLst>
                                          <p:attrName>style.fontWeight</p:attrName>
                                        </p:attrNameLst>
                                      </p:cBhvr>
                                      <p:to>
                                        <p:strVal val="bold"/>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3" nodeType="clickEffect">
                                  <p:stCondLst>
                                    <p:cond delay="0"/>
                                  </p:stCondLst>
                                  <p:childTnLst>
                                    <p:animMotion origin="layout" path="M 0.00069 0.19908 L 0.00104 0.22068 " pathEditMode="relative" rAng="0" ptsTypes="AA">
                                      <p:cBhvr>
                                        <p:cTn id="64" dur="100" fill="hold"/>
                                        <p:tgtEl>
                                          <p:spTgt spid="2"/>
                                        </p:tgtEl>
                                        <p:attrNameLst>
                                          <p:attrName>ppt_x</p:attrName>
                                          <p:attrName>ppt_y</p:attrName>
                                        </p:attrNameLst>
                                      </p:cBhvr>
                                      <p:rCtr x="17" y="1080"/>
                                    </p:animMotion>
                                  </p:childTnLst>
                                </p:cTn>
                              </p:par>
                            </p:childTnLst>
                          </p:cTn>
                        </p:par>
                        <p:par>
                          <p:cTn id="65" fill="hold">
                            <p:stCondLst>
                              <p:cond delay="100"/>
                            </p:stCondLst>
                            <p:childTnLst>
                              <p:par>
                                <p:cTn id="66" presetID="1" presetClass="entr" presetSubtype="0" fill="hold" grpId="0" nodeType="afterEffect">
                                  <p:stCondLst>
                                    <p:cond delay="250"/>
                                  </p:stCondLst>
                                  <p:iterate type="lt">
                                    <p:tmAbs val="0"/>
                                  </p:iterate>
                                  <p:childTnLst>
                                    <p:set>
                                      <p:cBhvr>
                                        <p:cTn id="67" dur="1" fill="hold">
                                          <p:stCondLst>
                                            <p:cond delay="0"/>
                                          </p:stCondLst>
                                        </p:cTn>
                                        <p:tgtEl>
                                          <p:spTgt spid="38"/>
                                        </p:tgtEl>
                                        <p:attrNameLst>
                                          <p:attrName>style.visibility</p:attrName>
                                        </p:attrNameLst>
                                      </p:cBhvr>
                                      <p:to>
                                        <p:strVal val="visible"/>
                                      </p:to>
                                    </p:set>
                                  </p:childTnLst>
                                </p:cTn>
                              </p:par>
                              <p:par>
                                <p:cTn id="68" presetID="15" presetClass="emph" presetSubtype="0" grpId="1" nodeType="withEffect">
                                  <p:stCondLst>
                                    <p:cond delay="0"/>
                                  </p:stCondLst>
                                  <p:endCondLst>
                                    <p:cond evt="onNext" delay="0">
                                      <p:tgtEl>
                                        <p:sldTgt/>
                                      </p:tgtEl>
                                    </p:cond>
                                  </p:endCondLst>
                                  <p:iterate type="lt">
                                    <p:tmAbs val="0"/>
                                  </p:iterate>
                                  <p:childTnLst>
                                    <p:set>
                                      <p:cBhvr override="childStyle">
                                        <p:cTn id="69" dur="indefinite"/>
                                        <p:tgtEl>
                                          <p:spTgt spid="38"/>
                                        </p:tgtEl>
                                        <p:attrNameLst>
                                          <p:attrName>style.fontWeight</p:attrName>
                                        </p:attrNameLst>
                                      </p:cBhvr>
                                      <p:to>
                                        <p:strVal val="bold"/>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4" nodeType="clickEffect">
                                  <p:stCondLst>
                                    <p:cond delay="0"/>
                                  </p:stCondLst>
                                  <p:childTnLst>
                                    <p:animMotion origin="layout" path="M 0.00104 0.22068 L 0.00052 0.30957 " pathEditMode="relative" rAng="0" ptsTypes="AA">
                                      <p:cBhvr>
                                        <p:cTn id="73" dur="250" fill="hold"/>
                                        <p:tgtEl>
                                          <p:spTgt spid="2"/>
                                        </p:tgtEl>
                                        <p:attrNameLst>
                                          <p:attrName>ppt_x</p:attrName>
                                          <p:attrName>ppt_y</p:attrName>
                                        </p:attrNameLst>
                                      </p:cBhvr>
                                      <p:rCtr x="-69" y="4228"/>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5" nodeType="clickEffect">
                                  <p:stCondLst>
                                    <p:cond delay="0"/>
                                  </p:stCondLst>
                                  <p:childTnLst>
                                    <p:animMotion origin="layout" path="M 0.00052 0.30957 L 0.00052 0.35525 " pathEditMode="relative" rAng="0" ptsTypes="AA">
                                      <p:cBhvr>
                                        <p:cTn id="82" dur="250" fill="hold"/>
                                        <p:tgtEl>
                                          <p:spTgt spid="2"/>
                                        </p:tgtEl>
                                        <p:attrNameLst>
                                          <p:attrName>ppt_x</p:attrName>
                                          <p:attrName>ppt_y</p:attrName>
                                        </p:attrNameLst>
                                      </p:cBhvr>
                                      <p:rCtr x="0" y="2284"/>
                                    </p:animMotion>
                                  </p:childTnLst>
                                </p:cTn>
                              </p:par>
                              <p:par>
                                <p:cTn id="83" presetID="10" presetClass="exit" presetSubtype="0" fill="hold" nodeType="withEffect">
                                  <p:stCondLst>
                                    <p:cond delay="0"/>
                                  </p:stCondLst>
                                  <p:childTnLst>
                                    <p:animEffect transition="out" filter="fade">
                                      <p:cBhvr>
                                        <p:cTn id="84" dur="500"/>
                                        <p:tgtEl>
                                          <p:spTgt spid="8"/>
                                        </p:tgtEl>
                                      </p:cBhvr>
                                    </p:animEffect>
                                    <p:set>
                                      <p:cBhvr>
                                        <p:cTn id="85" dur="1" fill="hold">
                                          <p:stCondLst>
                                            <p:cond delay="499"/>
                                          </p:stCondLst>
                                        </p:cTn>
                                        <p:tgtEl>
                                          <p:spTgt spid="8"/>
                                        </p:tgtEl>
                                        <p:attrNameLst>
                                          <p:attrName>style.visibility</p:attrName>
                                        </p:attrNameLst>
                                      </p:cBhvr>
                                      <p:to>
                                        <p:strVal val="hidden"/>
                                      </p:to>
                                    </p:set>
                                  </p:childTnLst>
                                </p:cTn>
                              </p:par>
                            </p:childTnLst>
                          </p:cTn>
                        </p:par>
                        <p:par>
                          <p:cTn id="86" fill="hold">
                            <p:stCondLst>
                              <p:cond delay="500"/>
                            </p:stCondLst>
                            <p:childTnLst>
                              <p:par>
                                <p:cTn id="87" presetID="1" presetClass="entr" presetSubtype="0" fill="hold" grpId="0" nodeType="afterEffect">
                                  <p:stCondLst>
                                    <p:cond delay="250"/>
                                  </p:stCondLst>
                                  <p:iterate type="lt">
                                    <p:tmAbs val="0"/>
                                  </p:iterate>
                                  <p:childTnLst>
                                    <p:set>
                                      <p:cBhvr>
                                        <p:cTn id="88" dur="1" fill="hold">
                                          <p:stCondLst>
                                            <p:cond delay="0"/>
                                          </p:stCondLst>
                                        </p:cTn>
                                        <p:tgtEl>
                                          <p:spTgt spid="39"/>
                                        </p:tgtEl>
                                        <p:attrNameLst>
                                          <p:attrName>style.visibility</p:attrName>
                                        </p:attrNameLst>
                                      </p:cBhvr>
                                      <p:to>
                                        <p:strVal val="visible"/>
                                      </p:to>
                                    </p:set>
                                  </p:childTnLst>
                                </p:cTn>
                              </p:par>
                              <p:par>
                                <p:cTn id="89" presetID="15" presetClass="emph" presetSubtype="0" grpId="1" nodeType="withEffect">
                                  <p:stCondLst>
                                    <p:cond delay="0"/>
                                  </p:stCondLst>
                                  <p:endCondLst>
                                    <p:cond evt="onNext" delay="0">
                                      <p:tgtEl>
                                        <p:sldTgt/>
                                      </p:tgtEl>
                                    </p:cond>
                                  </p:endCondLst>
                                  <p:iterate type="lt">
                                    <p:tmAbs val="0"/>
                                  </p:iterate>
                                  <p:childTnLst>
                                    <p:set>
                                      <p:cBhvr override="childStyle">
                                        <p:cTn id="90" dur="indefinite"/>
                                        <p:tgtEl>
                                          <p:spTgt spid="39"/>
                                        </p:tgtEl>
                                        <p:attrNameLst>
                                          <p:attrName>style.fontWeight</p:attrName>
                                        </p:attrNameLst>
                                      </p:cBhvr>
                                      <p:to>
                                        <p:strVal val="bold"/>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6" nodeType="clickEffect">
                                  <p:stCondLst>
                                    <p:cond delay="0"/>
                                  </p:stCondLst>
                                  <p:childTnLst>
                                    <p:animMotion origin="layout" path="M 0.00052 0.35525 L 0.00017 0.37469 " pathEditMode="relative" rAng="0" ptsTypes="AA">
                                      <p:cBhvr>
                                        <p:cTn id="94" dur="250" fill="hold"/>
                                        <p:tgtEl>
                                          <p:spTgt spid="2"/>
                                        </p:tgtEl>
                                        <p:attrNameLst>
                                          <p:attrName>ppt_x</p:attrName>
                                          <p:attrName>ppt_y</p:attrName>
                                        </p:attrNameLst>
                                      </p:cBhvr>
                                      <p:rCtr x="-17" y="957"/>
                                    </p:animMotion>
                                  </p:childTnLst>
                                </p:cTn>
                              </p:par>
                            </p:childTnLst>
                          </p:cTn>
                        </p:par>
                        <p:par>
                          <p:cTn id="95" fill="hold">
                            <p:stCondLst>
                              <p:cond delay="250"/>
                            </p:stCondLst>
                            <p:childTnLst>
                              <p:par>
                                <p:cTn id="96" presetID="1" presetClass="entr" presetSubtype="0" fill="hold" grpId="0" nodeType="afterEffect">
                                  <p:stCondLst>
                                    <p:cond delay="250"/>
                                  </p:stCondLst>
                                  <p:iterate type="lt">
                                    <p:tmAbs val="0"/>
                                  </p:iterate>
                                  <p:childTnLst>
                                    <p:set>
                                      <p:cBhvr>
                                        <p:cTn id="97" dur="1" fill="hold">
                                          <p:stCondLst>
                                            <p:cond delay="0"/>
                                          </p:stCondLst>
                                        </p:cTn>
                                        <p:tgtEl>
                                          <p:spTgt spid="36"/>
                                        </p:tgtEl>
                                        <p:attrNameLst>
                                          <p:attrName>style.visibility</p:attrName>
                                        </p:attrNameLst>
                                      </p:cBhvr>
                                      <p:to>
                                        <p:strVal val="visible"/>
                                      </p:to>
                                    </p:set>
                                  </p:childTnLst>
                                </p:cTn>
                              </p:par>
                              <p:par>
                                <p:cTn id="98" presetID="15" presetClass="emph" presetSubtype="0" grpId="1" nodeType="withEffect">
                                  <p:stCondLst>
                                    <p:cond delay="0"/>
                                  </p:stCondLst>
                                  <p:endCondLst>
                                    <p:cond evt="onNext" delay="0">
                                      <p:tgtEl>
                                        <p:sldTgt/>
                                      </p:tgtEl>
                                    </p:cond>
                                  </p:endCondLst>
                                  <p:iterate type="lt">
                                    <p:tmAbs val="0"/>
                                  </p:iterate>
                                  <p:childTnLst>
                                    <p:set>
                                      <p:cBhvr override="childStyle">
                                        <p:cTn id="99" dur="indefinite"/>
                                        <p:tgtEl>
                                          <p:spTgt spid="36"/>
                                        </p:tgtEl>
                                        <p:attrNameLst>
                                          <p:attrName>style.fontWeight</p:attrName>
                                        </p:attrNameLst>
                                      </p:cBhvr>
                                      <p:to>
                                        <p:strVal val="bold"/>
                                      </p:to>
                                    </p:set>
                                  </p:childTnLst>
                                </p:cTn>
                              </p:par>
                            </p:childTnLst>
                          </p:cTn>
                        </p:par>
                      </p:childTnLst>
                    </p:cTn>
                  </p:par>
                  <p:par>
                    <p:cTn id="100" fill="hold">
                      <p:stCondLst>
                        <p:cond delay="indefinite"/>
                      </p:stCondLst>
                      <p:childTnLst>
                        <p:par>
                          <p:cTn id="101" fill="hold">
                            <p:stCondLst>
                              <p:cond delay="0"/>
                            </p:stCondLst>
                            <p:childTnLst>
                              <p:par>
                                <p:cTn id="102" presetID="42" presetClass="path" presetSubtype="0" accel="50000" decel="50000" fill="hold" grpId="7" nodeType="clickEffect">
                                  <p:stCondLst>
                                    <p:cond delay="0"/>
                                  </p:stCondLst>
                                  <p:childTnLst>
                                    <p:animMotion origin="layout" path="M 0.00018 0.37469 L 0.00104 0.53117 " pathEditMode="relative" rAng="0" ptsTypes="AA">
                                      <p:cBhvr>
                                        <p:cTn id="103" dur="250" fill="hold"/>
                                        <p:tgtEl>
                                          <p:spTgt spid="2"/>
                                        </p:tgtEl>
                                        <p:attrNameLst>
                                          <p:attrName>ppt_x</p:attrName>
                                          <p:attrName>ppt_y</p:attrName>
                                        </p:attrNameLst>
                                      </p:cBhvr>
                                      <p:rCtr x="-17" y="5370"/>
                                    </p:animMotion>
                                  </p:childTnLst>
                                </p:cTn>
                              </p:par>
                            </p:childTnLst>
                          </p:cTn>
                        </p:par>
                        <p:par>
                          <p:cTn id="104" fill="hold">
                            <p:stCondLst>
                              <p:cond delay="250"/>
                            </p:stCondLst>
                            <p:childTnLst>
                              <p:par>
                                <p:cTn id="105" presetID="1" presetClass="entr" presetSubtype="0" fill="hold" grpId="0" nodeType="afterEffect">
                                  <p:stCondLst>
                                    <p:cond delay="0"/>
                                  </p:stCondLst>
                                  <p:iterate type="lt">
                                    <p:tmAbs val="0"/>
                                  </p:iterate>
                                  <p:childTnLst>
                                    <p:set>
                                      <p:cBhvr>
                                        <p:cTn id="106" dur="1" fill="hold">
                                          <p:stCondLst>
                                            <p:cond delay="0"/>
                                          </p:stCondLst>
                                        </p:cTn>
                                        <p:tgtEl>
                                          <p:spTgt spid="40"/>
                                        </p:tgtEl>
                                        <p:attrNameLst>
                                          <p:attrName>style.visibility</p:attrName>
                                        </p:attrNameLst>
                                      </p:cBhvr>
                                      <p:to>
                                        <p:strVal val="visible"/>
                                      </p:to>
                                    </p:set>
                                  </p:childTnLst>
                                </p:cTn>
                              </p:par>
                              <p:par>
                                <p:cTn id="107" presetID="15" presetClass="emph" presetSubtype="0" grpId="1" nodeType="withEffect">
                                  <p:stCondLst>
                                    <p:cond delay="0"/>
                                  </p:stCondLst>
                                  <p:endCondLst>
                                    <p:cond evt="onNext" delay="0">
                                      <p:tgtEl>
                                        <p:sldTgt/>
                                      </p:tgtEl>
                                    </p:cond>
                                  </p:endCondLst>
                                  <p:iterate type="lt">
                                    <p:tmAbs val="0"/>
                                  </p:iterate>
                                  <p:childTnLst>
                                    <p:set>
                                      <p:cBhvr override="childStyle">
                                        <p:cTn id="108" dur="indefinite"/>
                                        <p:tgtEl>
                                          <p:spTgt spid="40"/>
                                        </p:tgtEl>
                                        <p:attrNameLst>
                                          <p:attrName>style.fontWeight</p:attrName>
                                        </p:attrNameLst>
                                      </p:cBhvr>
                                      <p:to>
                                        <p:strVal val="bold"/>
                                      </p:to>
                                    </p:se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8" nodeType="clickEffect">
                                  <p:stCondLst>
                                    <p:cond delay="0"/>
                                  </p:stCondLst>
                                  <p:childTnLst>
                                    <p:animMotion origin="layout" path="M 0.00105 0.53117 L 0.00104 0.55124 " pathEditMode="relative" rAng="0" ptsTypes="AA">
                                      <p:cBhvr>
                                        <p:cTn id="112" dur="100" fill="hold"/>
                                        <p:tgtEl>
                                          <p:spTgt spid="2"/>
                                        </p:tgtEl>
                                        <p:attrNameLst>
                                          <p:attrName>ppt_x</p:attrName>
                                          <p:attrName>ppt_y</p:attrName>
                                        </p:attrNameLst>
                                      </p:cBhvr>
                                      <p:rCtr x="-35" y="988"/>
                                    </p:animMotion>
                                  </p:childTnLst>
                                </p:cTn>
                              </p:par>
                            </p:childTnLst>
                          </p:cTn>
                        </p:par>
                        <p:par>
                          <p:cTn id="113" fill="hold">
                            <p:stCondLst>
                              <p:cond delay="100"/>
                            </p:stCondLst>
                            <p:childTnLst>
                              <p:par>
                                <p:cTn id="114" presetID="1" presetClass="entr" presetSubtype="0" fill="hold" grpId="0" nodeType="afterEffect">
                                  <p:stCondLst>
                                    <p:cond delay="0"/>
                                  </p:stCondLst>
                                  <p:iterate type="lt">
                                    <p:tmAbs val="0"/>
                                  </p:iterate>
                                  <p:childTnLst>
                                    <p:set>
                                      <p:cBhvr>
                                        <p:cTn id="115" dur="1" fill="hold">
                                          <p:stCondLst>
                                            <p:cond delay="0"/>
                                          </p:stCondLst>
                                        </p:cTn>
                                        <p:tgtEl>
                                          <p:spTgt spid="41"/>
                                        </p:tgtEl>
                                        <p:attrNameLst>
                                          <p:attrName>style.visibility</p:attrName>
                                        </p:attrNameLst>
                                      </p:cBhvr>
                                      <p:to>
                                        <p:strVal val="visible"/>
                                      </p:to>
                                    </p:set>
                                  </p:childTnLst>
                                </p:cTn>
                              </p:par>
                              <p:par>
                                <p:cTn id="116" presetID="15" presetClass="emph" presetSubtype="0" grpId="1" nodeType="withEffect">
                                  <p:stCondLst>
                                    <p:cond delay="0"/>
                                  </p:stCondLst>
                                  <p:endCondLst>
                                    <p:cond evt="onNext" delay="0">
                                      <p:tgtEl>
                                        <p:sldTgt/>
                                      </p:tgtEl>
                                    </p:cond>
                                  </p:endCondLst>
                                  <p:iterate type="lt">
                                    <p:tmAbs val="0"/>
                                  </p:iterate>
                                  <p:childTnLst>
                                    <p:set>
                                      <p:cBhvr override="childStyle">
                                        <p:cTn id="117" dur="indefinite"/>
                                        <p:tgtEl>
                                          <p:spTgt spid="41"/>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animBg="1"/>
      <p:bldP spid="2" grpId="1" animBg="1"/>
      <p:bldP spid="2" grpId="2" animBg="1"/>
      <p:bldP spid="2" grpId="3" animBg="1"/>
      <p:bldP spid="2" grpId="4" animBg="1"/>
      <p:bldP spid="2" grpId="5" animBg="1"/>
      <p:bldP spid="2" grpId="6" animBg="1"/>
      <p:bldP spid="2" grpId="7" animBg="1"/>
      <p:bldP spid="2" grpId="8" animBg="1"/>
      <p:bldP spid="10" grpId="0"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hidden="1"/>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13" name="Pic - All code"/>
          <p:cNvPicPr>
            <a:picLocks noChangeAspect="1"/>
          </p:cNvPicPr>
          <p:nvPr/>
        </p:nvPicPr>
        <p:blipFill>
          <a:blip r:embed="rId3"/>
          <a:stretch>
            <a:fillRect/>
          </a:stretch>
        </p:blipFill>
        <p:spPr>
          <a:xfrm>
            <a:off x="228600" y="440182"/>
            <a:ext cx="4959186" cy="4299458"/>
          </a:xfrm>
          <a:prstGeom prst="rect">
            <a:avLst/>
          </a:prstGeom>
        </p:spPr>
      </p:pic>
      <p:sp>
        <p:nvSpPr>
          <p:cNvPr id="17" name="Rectangle - Code section 2"/>
          <p:cNvSpPr/>
          <p:nvPr/>
        </p:nvSpPr>
        <p:spPr>
          <a:xfrm>
            <a:off x="560967" y="1532704"/>
            <a:ext cx="3690522" cy="170068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3" name="Pic - Code section 2"/>
          <p:cNvPicPr>
            <a:picLocks noChangeAspect="1"/>
          </p:cNvPicPr>
          <p:nvPr/>
        </p:nvPicPr>
        <p:blipFill>
          <a:blip r:embed="rId4"/>
          <a:stretch>
            <a:fillRect/>
          </a:stretch>
        </p:blipFill>
        <p:spPr>
          <a:xfrm>
            <a:off x="3174729" y="1345885"/>
            <a:ext cx="5808680" cy="3393755"/>
          </a:xfrm>
          <a:prstGeom prst="rect">
            <a:avLst/>
          </a:prstGeom>
          <a:effectLst>
            <a:glow rad="63500">
              <a:schemeClr val="accent1">
                <a:satMod val="175000"/>
                <a:alpha val="40000"/>
              </a:schemeClr>
            </a:glow>
          </a:effectLst>
        </p:spPr>
      </p:pic>
      <p:pic>
        <p:nvPicPr>
          <p:cNvPr id="15" name="Pic - Code section transitio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224" y="4123944"/>
            <a:ext cx="1687905" cy="549714"/>
          </a:xfrm>
          <a:prstGeom prst="rect">
            <a:avLst/>
          </a:prstGeom>
        </p:spPr>
      </p:pic>
      <p:sp>
        <p:nvSpPr>
          <p:cNvPr id="16" name="Rectangle - Code section 3"/>
          <p:cNvSpPr/>
          <p:nvPr/>
        </p:nvSpPr>
        <p:spPr>
          <a:xfrm>
            <a:off x="550126" y="4088780"/>
            <a:ext cx="2133601" cy="65086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21" name="Pic - Code sectio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126" y="3399420"/>
            <a:ext cx="3430510" cy="1117242"/>
          </a:xfrm>
          <a:prstGeom prst="rect">
            <a:avLst/>
          </a:prstGeom>
          <a:effectLst>
            <a:glow rad="63500">
              <a:schemeClr val="accent1">
                <a:satMod val="175000"/>
                <a:alpha val="40000"/>
              </a:schemeClr>
            </a:glow>
          </a:effectLst>
        </p:spPr>
      </p:pic>
      <p:pic>
        <p:nvPicPr>
          <p:cNvPr id="4" name="Pic - SPROC results"/>
          <p:cNvPicPr>
            <a:picLocks noChangeAspect="1"/>
          </p:cNvPicPr>
          <p:nvPr/>
        </p:nvPicPr>
        <p:blipFill>
          <a:blip r:embed="rId6"/>
          <a:stretch>
            <a:fillRect/>
          </a:stretch>
        </p:blipFill>
        <p:spPr>
          <a:xfrm>
            <a:off x="4395963" y="88835"/>
            <a:ext cx="4701243" cy="1260333"/>
          </a:xfrm>
          <a:prstGeom prst="rect">
            <a:avLst/>
          </a:prstGeom>
        </p:spPr>
      </p:pic>
      <p:sp>
        <p:nvSpPr>
          <p:cNvPr id="2" name="Right Arrow 1"/>
          <p:cNvSpPr/>
          <p:nvPr/>
        </p:nvSpPr>
        <p:spPr>
          <a:xfrm>
            <a:off x="3279749" y="1609344"/>
            <a:ext cx="219154" cy="143583"/>
          </a:xfrm>
          <a:prstGeom prst="rightArrow">
            <a:avLst/>
          </a:prstGeom>
          <a:solidFill>
            <a:schemeClr val="accent3">
              <a:lumMod val="75000"/>
            </a:schemeClr>
          </a:solidFill>
        </p:spPr>
        <p:txBody>
          <a:bodyPr wrap="square" rtlCol="0" anchor="ctr">
            <a:spAutoFit/>
          </a:bodyPr>
          <a:lstStyle/>
          <a:p>
            <a:pPr algn="ctr">
              <a:lnSpc>
                <a:spcPct val="90000"/>
              </a:lnSpc>
            </a:pPr>
            <a:endParaRPr lang="en-US" sz="2800" dirty="0" smtClean="0">
              <a:solidFill>
                <a:schemeClr val="bg1"/>
              </a:solidFill>
            </a:endParaRPr>
          </a:p>
        </p:txBody>
      </p:sp>
      <p:pic>
        <p:nvPicPr>
          <p:cNvPr id="8" name="Pic URL"/>
          <p:cNvPicPr>
            <a:picLocks noChangeAspect="1"/>
          </p:cNvPicPr>
          <p:nvPr/>
        </p:nvPicPr>
        <p:blipFill>
          <a:blip r:embed="rId7"/>
          <a:stretch>
            <a:fillRect/>
          </a:stretch>
        </p:blipFill>
        <p:spPr>
          <a:xfrm>
            <a:off x="711856" y="3022168"/>
            <a:ext cx="5871824" cy="184289"/>
          </a:xfrm>
          <a:prstGeom prst="rect">
            <a:avLst/>
          </a:prstGeom>
        </p:spPr>
      </p:pic>
      <p:sp>
        <p:nvSpPr>
          <p:cNvPr id="10" name="Rectangle - Watch Window"/>
          <p:cNvSpPr/>
          <p:nvPr/>
        </p:nvSpPr>
        <p:spPr>
          <a:xfrm>
            <a:off x="36576" y="91440"/>
            <a:ext cx="4361688" cy="1227510"/>
          </a:xfrm>
          <a:prstGeom prst="rect">
            <a:avLst/>
          </a:prstGeom>
          <a:solidFill>
            <a:schemeClr val="bg1"/>
          </a:solidFill>
        </p:spPr>
        <p:txBody>
          <a:bodyPr wrap="square" rtlCol="0" anchor="ctr">
            <a:noAutofit/>
          </a:bodyPr>
          <a:lstStyle/>
          <a:p>
            <a:pPr algn="ctr">
              <a:lnSpc>
                <a:spcPct val="90000"/>
              </a:lnSpc>
            </a:pPr>
            <a:endParaRPr lang="en-US" sz="2800" dirty="0" smtClean="0">
              <a:solidFill>
                <a:schemeClr val="bg1"/>
              </a:solidFill>
            </a:endParaRPr>
          </a:p>
        </p:txBody>
      </p:sp>
      <p:grpSp>
        <p:nvGrpSpPr>
          <p:cNvPr id="12" name="Group 11"/>
          <p:cNvGrpSpPr/>
          <p:nvPr/>
        </p:nvGrpSpPr>
        <p:grpSpPr>
          <a:xfrm>
            <a:off x="42671" y="98066"/>
            <a:ext cx="4343400" cy="1198151"/>
            <a:chOff x="161939" y="98066"/>
            <a:chExt cx="4343400" cy="1198151"/>
          </a:xfrm>
        </p:grpSpPr>
        <p:sp>
          <p:nvSpPr>
            <p:cNvPr id="9" name="TextBox - Watch - stepNumber - default"/>
            <p:cNvSpPr txBox="1"/>
            <p:nvPr/>
          </p:nvSpPr>
          <p:spPr>
            <a:xfrm>
              <a:off x="161939" y="98066"/>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smtClean="0"/>
                <a:t>stepNumber</a:t>
              </a:r>
              <a:r>
                <a:rPr lang="en-US" dirty="0" smtClean="0"/>
                <a:t> = 1</a:t>
              </a:r>
              <a:endParaRPr lang="en-US" dirty="0">
                <a:solidFill>
                  <a:schemeClr val="tx2"/>
                </a:solidFill>
              </a:endParaRPr>
            </a:p>
          </p:txBody>
        </p:sp>
        <p:sp>
          <p:nvSpPr>
            <p:cNvPr id="27" name="TextBox - Watch - pageGuid - default"/>
            <p:cNvSpPr txBox="1"/>
            <p:nvPr/>
          </p:nvSpPr>
          <p:spPr>
            <a:xfrm>
              <a:off x="161939" y="2439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pageGuid</a:t>
              </a:r>
              <a:r>
                <a:rPr lang="en-US" dirty="0"/>
                <a:t> = </a:t>
              </a:r>
              <a:r>
                <a:rPr lang="en-US" dirty="0">
                  <a:solidFill>
                    <a:schemeClr val="tx2"/>
                  </a:solidFill>
                </a:rPr>
                <a:t>null</a:t>
              </a:r>
            </a:p>
          </p:txBody>
        </p:sp>
        <p:sp>
          <p:nvSpPr>
            <p:cNvPr id="28" name="TextBox - Watch - CurrentStepSPSuffix - default"/>
            <p:cNvSpPr txBox="1"/>
            <p:nvPr/>
          </p:nvSpPr>
          <p:spPr>
            <a:xfrm>
              <a:off x="161939" y="396474"/>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CurrentStepSPSuffix</a:t>
              </a:r>
              <a:r>
                <a:rPr lang="en-US" dirty="0"/>
                <a:t> = “KEYDETAILS”</a:t>
              </a:r>
            </a:p>
          </p:txBody>
        </p:sp>
        <p:sp>
          <p:nvSpPr>
            <p:cNvPr id="29" name="TextBox - Watch - steps[2].StepLinkField.Description - default"/>
            <p:cNvSpPr txBox="1"/>
            <p:nvPr/>
          </p:nvSpPr>
          <p:spPr>
            <a:xfrm>
              <a:off x="161939" y="548991"/>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err="1"/>
                <a:t>StepLinkField.Description</a:t>
              </a:r>
              <a:r>
                <a:rPr lang="en-US" dirty="0"/>
                <a:t> = </a:t>
              </a:r>
              <a:r>
                <a:rPr lang="en-US" dirty="0" err="1">
                  <a:solidFill>
                    <a:schemeClr val="tx2"/>
                  </a:solidFill>
                </a:rPr>
                <a:t>String.Empty</a:t>
              </a:r>
              <a:endParaRPr lang="en-US" dirty="0">
                <a:solidFill>
                  <a:schemeClr val="tx2"/>
                </a:solidFill>
                <a:latin typeface="Calibri" panose="020F0502020204030204" pitchFamily="34" charset="0"/>
                <a:cs typeface="Calibri" panose="020F0502020204030204" pitchFamily="34" charset="0"/>
              </a:endParaRPr>
            </a:p>
          </p:txBody>
        </p:sp>
        <p:sp>
          <p:nvSpPr>
            <p:cNvPr id="30" name="TextBox - Watch - steps[2].Caption - default"/>
            <p:cNvSpPr txBox="1"/>
            <p:nvPr/>
          </p:nvSpPr>
          <p:spPr>
            <a:xfrm>
              <a:off x="161939" y="701508"/>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Caption = </a:t>
              </a:r>
              <a:r>
                <a:rPr lang="en-US" dirty="0" err="1">
                  <a:solidFill>
                    <a:schemeClr val="tx2"/>
                  </a:solidFill>
                </a:rPr>
                <a:t>String.Empty</a:t>
              </a:r>
              <a:endParaRPr lang="en-US" dirty="0"/>
            </a:p>
          </p:txBody>
        </p:sp>
        <p:sp>
          <p:nvSpPr>
            <p:cNvPr id="31" name="TextBox - Watch - steps[2].Status - default"/>
            <p:cNvSpPr txBox="1"/>
            <p:nvPr/>
          </p:nvSpPr>
          <p:spPr>
            <a:xfrm>
              <a:off x="161939" y="854025"/>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Status = </a:t>
              </a:r>
              <a:r>
                <a:rPr lang="en-US" dirty="0">
                  <a:solidFill>
                    <a:schemeClr val="tx2"/>
                  </a:solidFill>
                </a:rPr>
                <a:t>Disabled</a:t>
              </a:r>
            </a:p>
          </p:txBody>
        </p:sp>
        <p:sp>
          <p:nvSpPr>
            <p:cNvPr id="32" name="TextBox - Watch - steps[2].StepLinkField.InvokeAction - default"/>
            <p:cNvSpPr txBox="1"/>
            <p:nvPr/>
          </p:nvSpPr>
          <p:spPr>
            <a:xfrm>
              <a:off x="161939" y="1006542"/>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err="1"/>
                <a:t>StepLinkField.InvokeAction</a:t>
              </a:r>
              <a:r>
                <a:rPr lang="en-US" dirty="0"/>
                <a:t> = </a:t>
              </a:r>
              <a:r>
                <a:rPr lang="en-US" dirty="0">
                  <a:solidFill>
                    <a:schemeClr val="tx2"/>
                  </a:solidFill>
                </a:rPr>
                <a:t>null</a:t>
              </a:r>
            </a:p>
          </p:txBody>
        </p:sp>
        <p:sp>
          <p:nvSpPr>
            <p:cNvPr id="33" name="TextBox - Watch - steps[2].Visible - default"/>
            <p:cNvSpPr txBox="1"/>
            <p:nvPr/>
          </p:nvSpPr>
          <p:spPr>
            <a:xfrm>
              <a:off x="161939" y="11590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Visible = </a:t>
              </a:r>
              <a:r>
                <a:rPr lang="en-US" dirty="0">
                  <a:solidFill>
                    <a:schemeClr val="tx2"/>
                  </a:solidFill>
                </a:rPr>
                <a:t>false</a:t>
              </a:r>
            </a:p>
          </p:txBody>
        </p:sp>
      </p:grpSp>
      <p:sp>
        <p:nvSpPr>
          <p:cNvPr id="34" name="TextBox - Watch - stepNumber"/>
          <p:cNvSpPr txBox="1"/>
          <p:nvPr/>
        </p:nvSpPr>
        <p:spPr>
          <a:xfrm>
            <a:off x="42671" y="98066"/>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stepNumber</a:t>
            </a:r>
            <a:r>
              <a:rPr lang="en-US" dirty="0"/>
              <a:t> </a:t>
            </a:r>
            <a:r>
              <a:rPr lang="en-US" dirty="0" smtClean="0"/>
              <a:t>= 2</a:t>
            </a:r>
            <a:endParaRPr lang="en-US" dirty="0">
              <a:solidFill>
                <a:schemeClr val="tx2"/>
              </a:solidFill>
            </a:endParaRPr>
          </a:p>
        </p:txBody>
      </p:sp>
      <p:sp>
        <p:nvSpPr>
          <p:cNvPr id="35" name="TextBox - Watch - pageGuid"/>
          <p:cNvSpPr txBox="1"/>
          <p:nvPr/>
        </p:nvSpPr>
        <p:spPr>
          <a:xfrm>
            <a:off x="42671" y="2439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None/>
              <a:defRPr sz="900">
                <a:solidFill>
                  <a:srgbClr val="0070C0"/>
                </a:solidFill>
              </a:defRPr>
            </a:lvl1pPr>
          </a:lstStyle>
          <a:p>
            <a:r>
              <a:rPr lang="en-US" dirty="0" err="1"/>
              <a:t>pageGuid</a:t>
            </a:r>
            <a:r>
              <a:rPr lang="en-US" dirty="0"/>
              <a:t> = 509eb0d8-7c05-449c-9777-3ac1dbf54120</a:t>
            </a:r>
          </a:p>
        </p:txBody>
      </p:sp>
      <p:sp>
        <p:nvSpPr>
          <p:cNvPr id="36" name="TextBox - Watch - CurrentStepSPSuffix"/>
          <p:cNvSpPr txBox="1"/>
          <p:nvPr/>
        </p:nvSpPr>
        <p:spPr>
          <a:xfrm>
            <a:off x="42671" y="396474"/>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err="1"/>
              <a:t>CurrentStepSPSuffix</a:t>
            </a:r>
            <a:r>
              <a:rPr lang="en-US" dirty="0"/>
              <a:t> = “KEYDETAILS”</a:t>
            </a:r>
          </a:p>
        </p:txBody>
      </p:sp>
      <p:sp>
        <p:nvSpPr>
          <p:cNvPr id="37" name="TextBox - Watch - steps[2].StepLinkField.Description"/>
          <p:cNvSpPr txBox="1"/>
          <p:nvPr/>
        </p:nvSpPr>
        <p:spPr>
          <a:xfrm>
            <a:off x="42671" y="548991"/>
            <a:ext cx="4199226" cy="138499"/>
          </a:xfrm>
          <a:prstGeom prst="rect">
            <a:avLst/>
          </a:prstGeom>
          <a:solidFill>
            <a:schemeClr val="bg1"/>
          </a:solidFill>
        </p:spPr>
        <p:txBody>
          <a:bodyPr wrap="non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err="1"/>
              <a:t>StepLinkField.Description</a:t>
            </a:r>
            <a:r>
              <a:rPr lang="en-US" dirty="0"/>
              <a:t> = “509eb0d8-7c05-449c-9777-3ac1dbf54120”</a:t>
            </a:r>
          </a:p>
        </p:txBody>
      </p:sp>
      <p:sp>
        <p:nvSpPr>
          <p:cNvPr id="38" name="TextBox - Watch - steps[2].Caption"/>
          <p:cNvSpPr txBox="1"/>
          <p:nvPr/>
        </p:nvSpPr>
        <p:spPr>
          <a:xfrm>
            <a:off x="42671" y="701508"/>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Caption = </a:t>
            </a:r>
            <a:r>
              <a:rPr lang="en-US" dirty="0" smtClean="0"/>
              <a:t>“Recognition credits”</a:t>
            </a:r>
            <a:endParaRPr lang="en-US" dirty="0"/>
          </a:p>
        </p:txBody>
      </p:sp>
      <p:sp>
        <p:nvSpPr>
          <p:cNvPr id="39" name="TextBox - Watch - steps[2].Status"/>
          <p:cNvSpPr txBox="1"/>
          <p:nvPr/>
        </p:nvSpPr>
        <p:spPr>
          <a:xfrm>
            <a:off x="42671" y="854025"/>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Status = </a:t>
            </a:r>
            <a:r>
              <a:rPr lang="en-US" dirty="0" smtClean="0"/>
              <a:t>Enabled</a:t>
            </a:r>
            <a:endParaRPr lang="en-US" dirty="0"/>
          </a:p>
        </p:txBody>
      </p:sp>
      <p:sp>
        <p:nvSpPr>
          <p:cNvPr id="40" name="TextBox - Watch - steps[2].StepLinkField.InvokeAction"/>
          <p:cNvSpPr txBox="1"/>
          <p:nvPr/>
        </p:nvSpPr>
        <p:spPr>
          <a:xfrm>
            <a:off x="42671" y="1006542"/>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err="1"/>
              <a:t>StepLinkField.InvokeAction</a:t>
            </a:r>
            <a:r>
              <a:rPr lang="en-US" dirty="0"/>
              <a:t> = pointer to </a:t>
            </a:r>
            <a:r>
              <a:rPr lang="en-US" dirty="0" err="1"/>
              <a:t>StepLinkField_InvokeAction</a:t>
            </a:r>
            <a:endParaRPr lang="en-US" dirty="0"/>
          </a:p>
        </p:txBody>
      </p:sp>
      <p:sp>
        <p:nvSpPr>
          <p:cNvPr id="41" name="TextBox - Watch - steps[2].Visible"/>
          <p:cNvSpPr txBox="1"/>
          <p:nvPr/>
        </p:nvSpPr>
        <p:spPr>
          <a:xfrm>
            <a:off x="42671" y="1159057"/>
            <a:ext cx="4343400" cy="137160"/>
          </a:xfrm>
          <a:prstGeom prst="rect">
            <a:avLst/>
          </a:prstGeom>
          <a:solidFill>
            <a:schemeClr val="bg1"/>
          </a:solidFill>
        </p:spPr>
        <p:txBody>
          <a:bodyPr wrap="square" lIns="45720" tIns="0" rIns="45720" bIns="0" rtlCol="0">
            <a:spAutoFit/>
          </a:bodyPr>
          <a:lstStyle>
            <a:defPPr>
              <a:defRPr lang="en-US"/>
            </a:defPPr>
            <a:lvl1pPr>
              <a:buFont typeface="Arial" panose="020B0604020202020204" pitchFamily="34" charset="0"/>
              <a:buChar char=" "/>
              <a:defRPr sz="900">
                <a:solidFill>
                  <a:srgbClr val="0070C0"/>
                </a:solidFill>
              </a:defRPr>
            </a:lvl1pPr>
          </a:lstStyle>
          <a:p>
            <a:pPr>
              <a:buNone/>
            </a:pPr>
            <a:r>
              <a:rPr lang="en-US" dirty="0" smtClean="0"/>
              <a:t>steps[2].</a:t>
            </a:r>
            <a:r>
              <a:rPr lang="en-US" dirty="0"/>
              <a:t>Visible = </a:t>
            </a:r>
            <a:r>
              <a:rPr lang="en-US" dirty="0" smtClean="0"/>
              <a:t>true</a:t>
            </a:r>
            <a:endParaRPr lang="en-US" dirty="0"/>
          </a:p>
        </p:txBody>
      </p:sp>
    </p:spTree>
    <p:extLst>
      <p:ext uri="{BB962C8B-B14F-4D97-AF65-F5344CB8AC3E}">
        <p14:creationId xmlns:p14="http://schemas.microsoft.com/office/powerpoint/2010/main" val="3787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 presetClass="entr" presetSubtype="0" fill="hold" grpId="1" nodeType="after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250"/>
                                  </p:stCondLst>
                                  <p:iterate type="lt">
                                    <p:tmAbs val="0"/>
                                  </p:iterate>
                                  <p:childTnLst>
                                    <p:set>
                                      <p:cBhvr>
                                        <p:cTn id="17" dur="1" fill="hold">
                                          <p:stCondLst>
                                            <p:cond delay="0"/>
                                          </p:stCondLst>
                                        </p:cTn>
                                        <p:tgtEl>
                                          <p:spTgt spid="34"/>
                                        </p:tgtEl>
                                        <p:attrNameLst>
                                          <p:attrName>style.visibility</p:attrName>
                                        </p:attrNameLst>
                                      </p:cBhvr>
                                      <p:to>
                                        <p:strVal val="visible"/>
                                      </p:to>
                                    </p:set>
                                  </p:childTnLst>
                                </p:cTn>
                              </p:par>
                              <p:par>
                                <p:cTn id="18" presetID="15" presetClass="emph" presetSubtype="0" grpId="1" nodeType="withEffect">
                                  <p:stCondLst>
                                    <p:cond delay="0"/>
                                  </p:stCondLst>
                                  <p:endCondLst>
                                    <p:cond evt="onNext" delay="0">
                                      <p:tgtEl>
                                        <p:sldTgt/>
                                      </p:tgtEl>
                                    </p:cond>
                                  </p:endCondLst>
                                  <p:iterate type="lt">
                                    <p:tmAbs val="0"/>
                                  </p:iterate>
                                  <p:childTnLst>
                                    <p:set>
                                      <p:cBhvr override="childStyle">
                                        <p:cTn id="19" dur="indefinite"/>
                                        <p:tgtEl>
                                          <p:spTgt spid="34"/>
                                        </p:tgtEl>
                                        <p:attrNameLst>
                                          <p:attrName>style.fontWeight</p:attrName>
                                        </p:attrNameLst>
                                      </p:cBhvr>
                                      <p:to>
                                        <p:strVal val="bold"/>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2.77778E-7 -1.85185E-6 L 0.00069 0.15371 " pathEditMode="relative" rAng="0" ptsTypes="AA">
                                      <p:cBhvr>
                                        <p:cTn id="23" dur="250" fill="hold"/>
                                        <p:tgtEl>
                                          <p:spTgt spid="2"/>
                                        </p:tgtEl>
                                        <p:attrNameLst>
                                          <p:attrName>ppt_x</p:attrName>
                                          <p:attrName>ppt_y</p:attrName>
                                        </p:attrNameLst>
                                      </p:cBhvr>
                                      <p:rCtr x="35" y="7685"/>
                                    </p:animMotion>
                                  </p:childTnLst>
                                </p:cTn>
                              </p:par>
                            </p:childTnLst>
                          </p:cTn>
                        </p:par>
                        <p:par>
                          <p:cTn id="24" fill="hold">
                            <p:stCondLst>
                              <p:cond delay="250"/>
                            </p:stCondLst>
                            <p:childTnLst>
                              <p:par>
                                <p:cTn id="25" presetID="1" presetClass="entr" presetSubtype="0" fill="hold" grpId="0" nodeType="afterEffect">
                                  <p:stCondLst>
                                    <p:cond delay="250"/>
                                  </p:stCondLst>
                                  <p:iterate type="lt">
                                    <p:tmAbs val="0"/>
                                  </p:iterate>
                                  <p:childTnLst>
                                    <p:set>
                                      <p:cBhvr>
                                        <p:cTn id="26" dur="1" fill="hold">
                                          <p:stCondLst>
                                            <p:cond delay="0"/>
                                          </p:stCondLst>
                                        </p:cTn>
                                        <p:tgtEl>
                                          <p:spTgt spid="35"/>
                                        </p:tgtEl>
                                        <p:attrNameLst>
                                          <p:attrName>style.visibility</p:attrName>
                                        </p:attrNameLst>
                                      </p:cBhvr>
                                      <p:to>
                                        <p:strVal val="visible"/>
                                      </p:to>
                                    </p:set>
                                  </p:childTnLst>
                                </p:cTn>
                              </p:par>
                              <p:par>
                                <p:cTn id="27" presetID="15" presetClass="emph" presetSubtype="0" grpId="1" nodeType="withEffect">
                                  <p:stCondLst>
                                    <p:cond delay="0"/>
                                  </p:stCondLst>
                                  <p:endCondLst>
                                    <p:cond evt="onNext" delay="0">
                                      <p:tgtEl>
                                        <p:sldTgt/>
                                      </p:tgtEl>
                                    </p:cond>
                                  </p:endCondLst>
                                  <p:iterate type="lt">
                                    <p:tmAbs val="0"/>
                                  </p:iterate>
                                  <p:childTnLst>
                                    <p:set>
                                      <p:cBhvr override="childStyle">
                                        <p:cTn id="28" dur="indefinite"/>
                                        <p:tgtEl>
                                          <p:spTgt spid="35"/>
                                        </p:tgtEl>
                                        <p:attrNameLst>
                                          <p:attrName>style.fontWeight</p:attrName>
                                        </p:attrNameLst>
                                      </p:cBhvr>
                                      <p:to>
                                        <p:strVal val="bold"/>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2" nodeType="clickEffect">
                                  <p:stCondLst>
                                    <p:cond delay="0"/>
                                  </p:stCondLst>
                                  <p:childTnLst>
                                    <p:animMotion origin="layout" path="M 0.00069 0.15371 L 0.00069 0.19908 " pathEditMode="relative" rAng="0" ptsTypes="AA">
                                      <p:cBhvr>
                                        <p:cTn id="32" dur="250" fill="hold"/>
                                        <p:tgtEl>
                                          <p:spTgt spid="2"/>
                                        </p:tgtEl>
                                        <p:attrNameLst>
                                          <p:attrName>ppt_x</p:attrName>
                                          <p:attrName>ppt_y</p:attrName>
                                        </p:attrNameLst>
                                      </p:cBhvr>
                                      <p:rCtr x="0" y="2253"/>
                                    </p:animMotion>
                                  </p:childTnLst>
                                </p:cTn>
                              </p:par>
                            </p:childTnLst>
                          </p:cTn>
                        </p:par>
                        <p:par>
                          <p:cTn id="33" fill="hold">
                            <p:stCondLst>
                              <p:cond delay="250"/>
                            </p:stCondLst>
                            <p:childTnLst>
                              <p:par>
                                <p:cTn id="34" presetID="1" presetClass="entr" presetSubtype="0" fill="hold" grpId="0" nodeType="afterEffect">
                                  <p:stCondLst>
                                    <p:cond delay="250"/>
                                  </p:stCondLst>
                                  <p:iterate type="lt">
                                    <p:tmAbs val="0"/>
                                  </p:iterate>
                                  <p:childTnLst>
                                    <p:set>
                                      <p:cBhvr>
                                        <p:cTn id="35" dur="1" fill="hold">
                                          <p:stCondLst>
                                            <p:cond delay="0"/>
                                          </p:stCondLst>
                                        </p:cTn>
                                        <p:tgtEl>
                                          <p:spTgt spid="37"/>
                                        </p:tgtEl>
                                        <p:attrNameLst>
                                          <p:attrName>style.visibility</p:attrName>
                                        </p:attrNameLst>
                                      </p:cBhvr>
                                      <p:to>
                                        <p:strVal val="visible"/>
                                      </p:to>
                                    </p:set>
                                  </p:childTnLst>
                                </p:cTn>
                              </p:par>
                              <p:par>
                                <p:cTn id="36" presetID="15" presetClass="emph" presetSubtype="0" grpId="1" nodeType="withEffect">
                                  <p:stCondLst>
                                    <p:cond delay="0"/>
                                  </p:stCondLst>
                                  <p:endCondLst>
                                    <p:cond evt="onNext" delay="0">
                                      <p:tgtEl>
                                        <p:sldTgt/>
                                      </p:tgtEl>
                                    </p:cond>
                                  </p:endCondLst>
                                  <p:iterate type="lt">
                                    <p:tmAbs val="0"/>
                                  </p:iterate>
                                  <p:childTnLst>
                                    <p:set>
                                      <p:cBhvr override="childStyle">
                                        <p:cTn id="37" dur="indefinite"/>
                                        <p:tgtEl>
                                          <p:spTgt spid="37"/>
                                        </p:tgtEl>
                                        <p:attrNameLst>
                                          <p:attrName>style.fontWeight</p:attrName>
                                        </p:attrNameLst>
                                      </p:cBhvr>
                                      <p:to>
                                        <p:strVal val="bold"/>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3" nodeType="clickEffect">
                                  <p:stCondLst>
                                    <p:cond delay="0"/>
                                  </p:stCondLst>
                                  <p:childTnLst>
                                    <p:animMotion origin="layout" path="M 0.00069 0.19908 L 0.00104 0.22068 " pathEditMode="relative" rAng="0" ptsTypes="AA">
                                      <p:cBhvr>
                                        <p:cTn id="41" dur="100" fill="hold"/>
                                        <p:tgtEl>
                                          <p:spTgt spid="2"/>
                                        </p:tgtEl>
                                        <p:attrNameLst>
                                          <p:attrName>ppt_x</p:attrName>
                                          <p:attrName>ppt_y</p:attrName>
                                        </p:attrNameLst>
                                      </p:cBhvr>
                                      <p:rCtr x="17" y="1080"/>
                                    </p:animMotion>
                                  </p:childTnLst>
                                </p:cTn>
                              </p:par>
                            </p:childTnLst>
                          </p:cTn>
                        </p:par>
                        <p:par>
                          <p:cTn id="42" fill="hold">
                            <p:stCondLst>
                              <p:cond delay="100"/>
                            </p:stCondLst>
                            <p:childTnLst>
                              <p:par>
                                <p:cTn id="43" presetID="1" presetClass="entr" presetSubtype="0" fill="hold" grpId="0" nodeType="afterEffect">
                                  <p:stCondLst>
                                    <p:cond delay="250"/>
                                  </p:stCondLst>
                                  <p:iterate type="lt">
                                    <p:tmAbs val="0"/>
                                  </p:iterate>
                                  <p:childTnLst>
                                    <p:set>
                                      <p:cBhvr>
                                        <p:cTn id="44" dur="1" fill="hold">
                                          <p:stCondLst>
                                            <p:cond delay="0"/>
                                          </p:stCondLst>
                                        </p:cTn>
                                        <p:tgtEl>
                                          <p:spTgt spid="38"/>
                                        </p:tgtEl>
                                        <p:attrNameLst>
                                          <p:attrName>style.visibility</p:attrName>
                                        </p:attrNameLst>
                                      </p:cBhvr>
                                      <p:to>
                                        <p:strVal val="visible"/>
                                      </p:to>
                                    </p:set>
                                  </p:childTnLst>
                                </p:cTn>
                              </p:par>
                              <p:par>
                                <p:cTn id="45" presetID="15" presetClass="emph" presetSubtype="0" grpId="1" nodeType="withEffect">
                                  <p:stCondLst>
                                    <p:cond delay="0"/>
                                  </p:stCondLst>
                                  <p:endCondLst>
                                    <p:cond evt="onNext" delay="0">
                                      <p:tgtEl>
                                        <p:sldTgt/>
                                      </p:tgtEl>
                                    </p:cond>
                                  </p:endCondLst>
                                  <p:iterate type="lt">
                                    <p:tmAbs val="0"/>
                                  </p:iterate>
                                  <p:childTnLst>
                                    <p:set>
                                      <p:cBhvr override="childStyle">
                                        <p:cTn id="46" dur="indefinite"/>
                                        <p:tgtEl>
                                          <p:spTgt spid="38"/>
                                        </p:tgtEl>
                                        <p:attrNameLst>
                                          <p:attrName>style.fontWeight</p:attrName>
                                        </p:attrNameLst>
                                      </p:cBhvr>
                                      <p:to>
                                        <p:strVal val="bold"/>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4" nodeType="clickEffect">
                                  <p:stCondLst>
                                    <p:cond delay="0"/>
                                  </p:stCondLst>
                                  <p:childTnLst>
                                    <p:animMotion origin="layout" path="M 0.00104 0.22068 L 0.00052 0.30957 " pathEditMode="relative" rAng="0" ptsTypes="AA">
                                      <p:cBhvr>
                                        <p:cTn id="50" dur="250" fill="hold"/>
                                        <p:tgtEl>
                                          <p:spTgt spid="2"/>
                                        </p:tgtEl>
                                        <p:attrNameLst>
                                          <p:attrName>ppt_x</p:attrName>
                                          <p:attrName>ppt_y</p:attrName>
                                        </p:attrNameLst>
                                      </p:cBhvr>
                                      <p:rCtr x="-69" y="4228"/>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5" nodeType="clickEffect">
                                  <p:stCondLst>
                                    <p:cond delay="0"/>
                                  </p:stCondLst>
                                  <p:childTnLst>
                                    <p:animMotion origin="layout" path="M 0.00052 0.30957 L 0.00139 0.46111 " pathEditMode="relative" rAng="0" ptsTypes="AA">
                                      <p:cBhvr>
                                        <p:cTn id="59" dur="250" fill="hold"/>
                                        <p:tgtEl>
                                          <p:spTgt spid="2"/>
                                        </p:tgtEl>
                                        <p:attrNameLst>
                                          <p:attrName>ppt_x</p:attrName>
                                          <p:attrName>ppt_y</p:attrName>
                                        </p:attrNameLst>
                                      </p:cBhvr>
                                      <p:rCtr x="35" y="7562"/>
                                    </p:animMotion>
                                  </p:childTnLst>
                                </p:cTn>
                              </p:par>
                              <p:par>
                                <p:cTn id="60" presetID="10" presetClass="exit" presetSubtype="0" fill="hold"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par>
                          <p:cTn id="63" fill="hold">
                            <p:stCondLst>
                              <p:cond delay="500"/>
                            </p:stCondLst>
                            <p:childTnLst>
                              <p:par>
                                <p:cTn id="64" presetID="1" presetClass="entr" presetSubtype="0" fill="hold" grpId="0" nodeType="afterEffect">
                                  <p:stCondLst>
                                    <p:cond delay="250"/>
                                  </p:stCondLst>
                                  <p:iterate type="lt">
                                    <p:tmAbs val="0"/>
                                  </p:iterate>
                                  <p:childTnLst>
                                    <p:set>
                                      <p:cBhvr>
                                        <p:cTn id="65" dur="1" fill="hold">
                                          <p:stCondLst>
                                            <p:cond delay="0"/>
                                          </p:stCondLst>
                                        </p:cTn>
                                        <p:tgtEl>
                                          <p:spTgt spid="39"/>
                                        </p:tgtEl>
                                        <p:attrNameLst>
                                          <p:attrName>style.visibility</p:attrName>
                                        </p:attrNameLst>
                                      </p:cBhvr>
                                      <p:to>
                                        <p:strVal val="visible"/>
                                      </p:to>
                                    </p:set>
                                  </p:childTnLst>
                                </p:cTn>
                              </p:par>
                              <p:par>
                                <p:cTn id="66" presetID="15" presetClass="emph" presetSubtype="0" grpId="1" nodeType="withEffect">
                                  <p:stCondLst>
                                    <p:cond delay="0"/>
                                  </p:stCondLst>
                                  <p:endCondLst>
                                    <p:cond evt="onNext" delay="0">
                                      <p:tgtEl>
                                        <p:sldTgt/>
                                      </p:tgtEl>
                                    </p:cond>
                                  </p:endCondLst>
                                  <p:iterate type="lt">
                                    <p:tmAbs val="0"/>
                                  </p:iterate>
                                  <p:childTnLst>
                                    <p:set>
                                      <p:cBhvr override="childStyle">
                                        <p:cTn id="67" dur="indefinite"/>
                                        <p:tgtEl>
                                          <p:spTgt spid="39"/>
                                        </p:tgtEl>
                                        <p:attrNameLst>
                                          <p:attrName>style.fontWeight</p:attrName>
                                        </p:attrNameLst>
                                      </p:cBhvr>
                                      <p:to>
                                        <p:strVal val="bold"/>
                                      </p:to>
                                    </p:se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7" nodeType="clickEffect">
                                  <p:stCondLst>
                                    <p:cond delay="0"/>
                                  </p:stCondLst>
                                  <p:childTnLst>
                                    <p:animMotion origin="layout" path="M 0.00139 0.46111 L 0.00104 0.53117 " pathEditMode="relative" rAng="0" ptsTypes="AA">
                                      <p:cBhvr>
                                        <p:cTn id="71" dur="250" fill="hold"/>
                                        <p:tgtEl>
                                          <p:spTgt spid="2"/>
                                        </p:tgtEl>
                                        <p:attrNameLst>
                                          <p:attrName>ppt_x</p:attrName>
                                          <p:attrName>ppt_y</p:attrName>
                                        </p:attrNameLst>
                                      </p:cBhvr>
                                      <p:rCtr x="-17" y="3580"/>
                                    </p:animMotion>
                                  </p:childTnLst>
                                </p:cTn>
                              </p:par>
                            </p:childTnLst>
                          </p:cTn>
                        </p:par>
                        <p:par>
                          <p:cTn id="72" fill="hold">
                            <p:stCondLst>
                              <p:cond delay="250"/>
                            </p:stCondLst>
                            <p:childTnLst>
                              <p:par>
                                <p:cTn id="73" presetID="1" presetClass="entr" presetSubtype="0" fill="hold" grpId="0" nodeType="afterEffect">
                                  <p:stCondLst>
                                    <p:cond delay="0"/>
                                  </p:stCondLst>
                                  <p:iterate type="lt">
                                    <p:tmAbs val="0"/>
                                  </p:iterate>
                                  <p:childTnLst>
                                    <p:set>
                                      <p:cBhvr>
                                        <p:cTn id="74" dur="1" fill="hold">
                                          <p:stCondLst>
                                            <p:cond delay="0"/>
                                          </p:stCondLst>
                                        </p:cTn>
                                        <p:tgtEl>
                                          <p:spTgt spid="40"/>
                                        </p:tgtEl>
                                        <p:attrNameLst>
                                          <p:attrName>style.visibility</p:attrName>
                                        </p:attrNameLst>
                                      </p:cBhvr>
                                      <p:to>
                                        <p:strVal val="visible"/>
                                      </p:to>
                                    </p:set>
                                  </p:childTnLst>
                                </p:cTn>
                              </p:par>
                              <p:par>
                                <p:cTn id="75" presetID="15" presetClass="emph" presetSubtype="0" grpId="1" nodeType="withEffect">
                                  <p:stCondLst>
                                    <p:cond delay="0"/>
                                  </p:stCondLst>
                                  <p:endCondLst>
                                    <p:cond evt="onNext" delay="0">
                                      <p:tgtEl>
                                        <p:sldTgt/>
                                      </p:tgtEl>
                                    </p:cond>
                                  </p:endCondLst>
                                  <p:iterate type="lt">
                                    <p:tmAbs val="0"/>
                                  </p:iterate>
                                  <p:childTnLst>
                                    <p:set>
                                      <p:cBhvr override="childStyle">
                                        <p:cTn id="76" dur="indefinite"/>
                                        <p:tgtEl>
                                          <p:spTgt spid="40"/>
                                        </p:tgtEl>
                                        <p:attrNameLst>
                                          <p:attrName>style.fontWeight</p:attrName>
                                        </p:attrNameLst>
                                      </p:cBhvr>
                                      <p:to>
                                        <p:strVal val="bold"/>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8" nodeType="clickEffect">
                                  <p:stCondLst>
                                    <p:cond delay="0"/>
                                  </p:stCondLst>
                                  <p:childTnLst>
                                    <p:animMotion origin="layout" path="M 0.00105 0.53117 L 0.00104 0.55124 " pathEditMode="relative" rAng="0" ptsTypes="AA">
                                      <p:cBhvr>
                                        <p:cTn id="80" dur="100" fill="hold"/>
                                        <p:tgtEl>
                                          <p:spTgt spid="2"/>
                                        </p:tgtEl>
                                        <p:attrNameLst>
                                          <p:attrName>ppt_x</p:attrName>
                                          <p:attrName>ppt_y</p:attrName>
                                        </p:attrNameLst>
                                      </p:cBhvr>
                                      <p:rCtr x="-35" y="988"/>
                                    </p:animMotion>
                                  </p:childTnLst>
                                </p:cTn>
                              </p:par>
                            </p:childTnLst>
                          </p:cTn>
                        </p:par>
                        <p:par>
                          <p:cTn id="81" fill="hold">
                            <p:stCondLst>
                              <p:cond delay="100"/>
                            </p:stCondLst>
                            <p:childTnLst>
                              <p:par>
                                <p:cTn id="82" presetID="1" presetClass="entr" presetSubtype="0" fill="hold" grpId="0" nodeType="afterEffect">
                                  <p:stCondLst>
                                    <p:cond delay="0"/>
                                  </p:stCondLst>
                                  <p:iterate type="lt">
                                    <p:tmAbs val="0"/>
                                  </p:iterate>
                                  <p:childTnLst>
                                    <p:set>
                                      <p:cBhvr>
                                        <p:cTn id="83" dur="1" fill="hold">
                                          <p:stCondLst>
                                            <p:cond delay="0"/>
                                          </p:stCondLst>
                                        </p:cTn>
                                        <p:tgtEl>
                                          <p:spTgt spid="41"/>
                                        </p:tgtEl>
                                        <p:attrNameLst>
                                          <p:attrName>style.visibility</p:attrName>
                                        </p:attrNameLst>
                                      </p:cBhvr>
                                      <p:to>
                                        <p:strVal val="visible"/>
                                      </p:to>
                                    </p:set>
                                  </p:childTnLst>
                                </p:cTn>
                              </p:par>
                              <p:par>
                                <p:cTn id="84" presetID="15" presetClass="emph" presetSubtype="0" grpId="1" nodeType="withEffect">
                                  <p:stCondLst>
                                    <p:cond delay="0"/>
                                  </p:stCondLst>
                                  <p:endCondLst>
                                    <p:cond evt="onNext" delay="0">
                                      <p:tgtEl>
                                        <p:sldTgt/>
                                      </p:tgtEl>
                                    </p:cond>
                                  </p:endCondLst>
                                  <p:iterate type="lt">
                                    <p:tmAbs val="0"/>
                                  </p:iterate>
                                  <p:childTnLst>
                                    <p:set>
                                      <p:cBhvr override="childStyle">
                                        <p:cTn id="85" dur="indefinite"/>
                                        <p:tgtEl>
                                          <p:spTgt spid="41"/>
                                        </p:tgtEl>
                                        <p:attrNameLst>
                                          <p:attrName>style.fontWeight</p:attrName>
                                        </p:attrNameLst>
                                      </p:cBhvr>
                                      <p:to>
                                        <p:strVal val="bold"/>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9" nodeType="clickEffect">
                                  <p:stCondLst>
                                    <p:cond delay="0"/>
                                  </p:stCondLst>
                                  <p:childTnLst>
                                    <p:set>
                                      <p:cBhvr>
                                        <p:cTn id="89" dur="1" fill="hold">
                                          <p:stCondLst>
                                            <p:cond delay="0"/>
                                          </p:stCondLst>
                                        </p:cTn>
                                        <p:tgtEl>
                                          <p:spTgt spid="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12"/>
                                        </p:tgtEl>
                                        <p:attrNameLst>
                                          <p:attrName>style.visibility</p:attrName>
                                        </p:attrNameLst>
                                      </p:cBhvr>
                                      <p:to>
                                        <p:strVal val="hidden"/>
                                      </p:to>
                                    </p:set>
                                  </p:childTnLst>
                                </p:cTn>
                              </p:par>
                              <p:par>
                                <p:cTn id="92" presetID="10" presetClass="exit" presetSubtype="0" fill="hold" grpId="2" nodeType="withEffect">
                                  <p:stCondLst>
                                    <p:cond delay="0"/>
                                  </p:stCondLst>
                                  <p:iterate type="lt">
                                    <p:tmPct val="0"/>
                                  </p:iterate>
                                  <p:childTnLst>
                                    <p:animEffect transition="out" filter="fade">
                                      <p:cBhvr>
                                        <p:cTn id="93" dur="500"/>
                                        <p:tgtEl>
                                          <p:spTgt spid="34"/>
                                        </p:tgtEl>
                                      </p:cBhvr>
                                    </p:animEffect>
                                    <p:set>
                                      <p:cBhvr>
                                        <p:cTn id="94" dur="1" fill="hold">
                                          <p:stCondLst>
                                            <p:cond delay="499"/>
                                          </p:stCondLst>
                                        </p:cTn>
                                        <p:tgtEl>
                                          <p:spTgt spid="34"/>
                                        </p:tgtEl>
                                        <p:attrNameLst>
                                          <p:attrName>style.visibility</p:attrName>
                                        </p:attrNameLst>
                                      </p:cBhvr>
                                      <p:to>
                                        <p:strVal val="hidden"/>
                                      </p:to>
                                    </p:set>
                                  </p:childTnLst>
                                </p:cTn>
                              </p:par>
                              <p:par>
                                <p:cTn id="95" presetID="10" presetClass="exit" presetSubtype="0" fill="hold" grpId="2" nodeType="withEffect">
                                  <p:stCondLst>
                                    <p:cond delay="0"/>
                                  </p:stCondLst>
                                  <p:iterate type="lt">
                                    <p:tmPct val="0"/>
                                  </p:iterate>
                                  <p:childTnLst>
                                    <p:animEffect transition="out" filter="fade">
                                      <p:cBhvr>
                                        <p:cTn id="96" dur="500"/>
                                        <p:tgtEl>
                                          <p:spTgt spid="35"/>
                                        </p:tgtEl>
                                      </p:cBhvr>
                                    </p:animEffect>
                                    <p:set>
                                      <p:cBhvr>
                                        <p:cTn id="97" dur="1" fill="hold">
                                          <p:stCondLst>
                                            <p:cond delay="499"/>
                                          </p:stCondLst>
                                        </p:cTn>
                                        <p:tgtEl>
                                          <p:spTgt spid="35"/>
                                        </p:tgtEl>
                                        <p:attrNameLst>
                                          <p:attrName>style.visibility</p:attrName>
                                        </p:attrNameLst>
                                      </p:cBhvr>
                                      <p:to>
                                        <p:strVal val="hidden"/>
                                      </p:to>
                                    </p:set>
                                  </p:childTnLst>
                                </p:cTn>
                              </p:par>
                              <p:par>
                                <p:cTn id="98" presetID="10" presetClass="exit" presetSubtype="0" fill="hold" grpId="2" nodeType="withEffect">
                                  <p:stCondLst>
                                    <p:cond delay="0"/>
                                  </p:stCondLst>
                                  <p:iterate type="lt">
                                    <p:tmPct val="0"/>
                                  </p:iterate>
                                  <p:childTnLst>
                                    <p:animEffect transition="out" filter="fade">
                                      <p:cBhvr>
                                        <p:cTn id="99" dur="500"/>
                                        <p:tgtEl>
                                          <p:spTgt spid="37"/>
                                        </p:tgtEl>
                                      </p:cBhvr>
                                    </p:animEffect>
                                    <p:set>
                                      <p:cBhvr>
                                        <p:cTn id="100" dur="1" fill="hold">
                                          <p:stCondLst>
                                            <p:cond delay="499"/>
                                          </p:stCondLst>
                                        </p:cTn>
                                        <p:tgtEl>
                                          <p:spTgt spid="37"/>
                                        </p:tgtEl>
                                        <p:attrNameLst>
                                          <p:attrName>style.visibility</p:attrName>
                                        </p:attrNameLst>
                                      </p:cBhvr>
                                      <p:to>
                                        <p:strVal val="hidden"/>
                                      </p:to>
                                    </p:set>
                                  </p:childTnLst>
                                </p:cTn>
                              </p:par>
                              <p:par>
                                <p:cTn id="101" presetID="10" presetClass="exit" presetSubtype="0" fill="hold" grpId="2" nodeType="withEffect">
                                  <p:stCondLst>
                                    <p:cond delay="0"/>
                                  </p:stCondLst>
                                  <p:iterate type="lt">
                                    <p:tmPct val="0"/>
                                  </p:iterate>
                                  <p:childTnLst>
                                    <p:animEffect transition="out" filter="fade">
                                      <p:cBhvr>
                                        <p:cTn id="102" dur="500"/>
                                        <p:tgtEl>
                                          <p:spTgt spid="38"/>
                                        </p:tgtEl>
                                      </p:cBhvr>
                                    </p:animEffect>
                                    <p:set>
                                      <p:cBhvr>
                                        <p:cTn id="103" dur="1" fill="hold">
                                          <p:stCondLst>
                                            <p:cond delay="499"/>
                                          </p:stCondLst>
                                        </p:cTn>
                                        <p:tgtEl>
                                          <p:spTgt spid="38"/>
                                        </p:tgtEl>
                                        <p:attrNameLst>
                                          <p:attrName>style.visibility</p:attrName>
                                        </p:attrNameLst>
                                      </p:cBhvr>
                                      <p:to>
                                        <p:strVal val="hidden"/>
                                      </p:to>
                                    </p:set>
                                  </p:childTnLst>
                                </p:cTn>
                              </p:par>
                              <p:par>
                                <p:cTn id="104" presetID="10" presetClass="exit" presetSubtype="0" fill="hold" grpId="2" nodeType="withEffect">
                                  <p:stCondLst>
                                    <p:cond delay="0"/>
                                  </p:stCondLst>
                                  <p:iterate type="lt">
                                    <p:tmPct val="0"/>
                                  </p:iterate>
                                  <p:childTnLst>
                                    <p:animEffect transition="out" filter="fade">
                                      <p:cBhvr>
                                        <p:cTn id="105" dur="500"/>
                                        <p:tgtEl>
                                          <p:spTgt spid="39"/>
                                        </p:tgtEl>
                                      </p:cBhvr>
                                    </p:animEffect>
                                    <p:set>
                                      <p:cBhvr>
                                        <p:cTn id="106" dur="1" fill="hold">
                                          <p:stCondLst>
                                            <p:cond delay="499"/>
                                          </p:stCondLst>
                                        </p:cTn>
                                        <p:tgtEl>
                                          <p:spTgt spid="39"/>
                                        </p:tgtEl>
                                        <p:attrNameLst>
                                          <p:attrName>style.visibility</p:attrName>
                                        </p:attrNameLst>
                                      </p:cBhvr>
                                      <p:to>
                                        <p:strVal val="hidden"/>
                                      </p:to>
                                    </p:set>
                                  </p:childTnLst>
                                </p:cTn>
                              </p:par>
                              <p:par>
                                <p:cTn id="107" presetID="10" presetClass="exit" presetSubtype="0" fill="hold" grpId="2" nodeType="withEffect">
                                  <p:stCondLst>
                                    <p:cond delay="0"/>
                                  </p:stCondLst>
                                  <p:iterate type="lt">
                                    <p:tmPct val="0"/>
                                  </p:iterate>
                                  <p:childTnLst>
                                    <p:animEffect transition="out" filter="fade">
                                      <p:cBhvr>
                                        <p:cTn id="108" dur="500"/>
                                        <p:tgtEl>
                                          <p:spTgt spid="40"/>
                                        </p:tgtEl>
                                      </p:cBhvr>
                                    </p:animEffect>
                                    <p:set>
                                      <p:cBhvr>
                                        <p:cTn id="109" dur="1" fill="hold">
                                          <p:stCondLst>
                                            <p:cond delay="499"/>
                                          </p:stCondLst>
                                        </p:cTn>
                                        <p:tgtEl>
                                          <p:spTgt spid="40"/>
                                        </p:tgtEl>
                                        <p:attrNameLst>
                                          <p:attrName>style.visibility</p:attrName>
                                        </p:attrNameLst>
                                      </p:cBhvr>
                                      <p:to>
                                        <p:strVal val="hidden"/>
                                      </p:to>
                                    </p:set>
                                  </p:childTnLst>
                                </p:cTn>
                              </p:par>
                              <p:par>
                                <p:cTn id="110" presetID="10" presetClass="exit" presetSubtype="0" fill="hold" grpId="2" nodeType="withEffect">
                                  <p:stCondLst>
                                    <p:cond delay="0"/>
                                  </p:stCondLst>
                                  <p:iterate type="lt">
                                    <p:tmPct val="0"/>
                                  </p:iterate>
                                  <p:childTnLst>
                                    <p:animEffect transition="out" filter="fade">
                                      <p:cBhvr>
                                        <p:cTn id="111" dur="500"/>
                                        <p:tgtEl>
                                          <p:spTgt spid="41"/>
                                        </p:tgtEl>
                                      </p:cBhvr>
                                    </p:animEffect>
                                    <p:set>
                                      <p:cBhvr>
                                        <p:cTn id="112" dur="1" fill="hold">
                                          <p:stCondLst>
                                            <p:cond delay="499"/>
                                          </p:stCondLst>
                                        </p:cTn>
                                        <p:tgtEl>
                                          <p:spTgt spid="41"/>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36"/>
                                        </p:tgtEl>
                                      </p:cBhvr>
                                    </p:animEffect>
                                    <p:set>
                                      <p:cBhvr>
                                        <p:cTn id="115" dur="1" fill="hold">
                                          <p:stCondLst>
                                            <p:cond delay="499"/>
                                          </p:stCondLst>
                                        </p:cTn>
                                        <p:tgtEl>
                                          <p:spTgt spid="36"/>
                                        </p:tgtEl>
                                        <p:attrNameLst>
                                          <p:attrName>style.visibility</p:attrName>
                                        </p:attrNameLst>
                                      </p:cBhvr>
                                      <p:to>
                                        <p:strVal val="hidden"/>
                                      </p:to>
                                    </p:set>
                                  </p:childTnLst>
                                </p:cTn>
                              </p:par>
                            </p:childTnLst>
                          </p:cTn>
                        </p:par>
                        <p:par>
                          <p:cTn id="116" fill="hold">
                            <p:stCondLst>
                              <p:cond delay="500"/>
                            </p:stCondLst>
                            <p:childTnLst>
                              <p:par>
                                <p:cTn id="117" presetID="1" presetClass="exit" presetSubtype="0" fill="hold" grpId="0" nodeType="afterEffect">
                                  <p:stCondLst>
                                    <p:cond delay="0"/>
                                  </p:stCondLst>
                                  <p:childTnLst>
                                    <p:set>
                                      <p:cBhvr>
                                        <p:cTn id="118" dur="1" fill="hold">
                                          <p:stCondLst>
                                            <p:cond delay="0"/>
                                          </p:stCondLst>
                                        </p:cTn>
                                        <p:tgtEl>
                                          <p:spTgt spid="10"/>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17"/>
                                        </p:tgtEl>
                                      </p:cBhvr>
                                    </p:animEffect>
                                    <p:set>
                                      <p:cBhvr>
                                        <p:cTn id="121" dur="1" fill="hold">
                                          <p:stCondLst>
                                            <p:cond delay="499"/>
                                          </p:stCondLst>
                                        </p:cTn>
                                        <p:tgtEl>
                                          <p:spTgt spid="17"/>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3"/>
                                        </p:tgtEl>
                                      </p:cBhvr>
                                    </p:animEffect>
                                    <p:set>
                                      <p:cBhvr>
                                        <p:cTn id="124" dur="1" fill="hold">
                                          <p:stCondLst>
                                            <p:cond delay="499"/>
                                          </p:stCondLst>
                                        </p:cTn>
                                        <p:tgtEl>
                                          <p:spTgt spid="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4"/>
                                        </p:tgtEl>
                                      </p:cBhvr>
                                    </p:animEffect>
                                    <p:set>
                                      <p:cBhvr>
                                        <p:cTn id="127" dur="1" fill="hold">
                                          <p:stCondLst>
                                            <p:cond delay="499"/>
                                          </p:stCondLst>
                                        </p:cTn>
                                        <p:tgtEl>
                                          <p:spTgt spid="4"/>
                                        </p:tgtEl>
                                        <p:attrNameLst>
                                          <p:attrName>style.visibility</p:attrName>
                                        </p:attrNameLst>
                                      </p:cBhvr>
                                      <p:to>
                                        <p:strVal val="hidden"/>
                                      </p:to>
                                    </p:se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500"/>
                                        <p:tgtEl>
                                          <p:spTgt spid="16"/>
                                        </p:tgtEl>
                                      </p:cBhvr>
                                    </p:animEffect>
                                  </p:childTnLst>
                                </p:cTn>
                              </p:par>
                              <p:par>
                                <p:cTn id="132" presetID="1" presetClass="entr" presetSubtype="0" fill="hold" nodeType="withEffect">
                                  <p:stCondLst>
                                    <p:cond delay="0"/>
                                  </p:stCondLst>
                                  <p:childTnLst>
                                    <p:set>
                                      <p:cBhvr>
                                        <p:cTn id="133" dur="1" fill="hold">
                                          <p:stCondLst>
                                            <p:cond delay="0"/>
                                          </p:stCondLst>
                                        </p:cTn>
                                        <p:tgtEl>
                                          <p:spTgt spid="15"/>
                                        </p:tgtEl>
                                        <p:attrNameLst>
                                          <p:attrName>style.visibility</p:attrName>
                                        </p:attrNameLst>
                                      </p:cBhvr>
                                      <p:to>
                                        <p:strVal val="visible"/>
                                      </p:to>
                                    </p:set>
                                  </p:childTnLst>
                                </p:cTn>
                              </p:par>
                              <p:par>
                                <p:cTn id="134" presetID="63" presetClass="path" presetSubtype="0" accel="50000" decel="50000" fill="hold" nodeType="withEffect">
                                  <p:stCondLst>
                                    <p:cond delay="0"/>
                                  </p:stCondLst>
                                  <p:childTnLst>
                                    <p:animMotion origin="layout" path="M -4.44444E-6 3.08642E-6 L 0.61146 -0.08951 " pathEditMode="relative" rAng="0" ptsTypes="AA">
                                      <p:cBhvr>
                                        <p:cTn id="135" dur="250" fill="hold"/>
                                        <p:tgtEl>
                                          <p:spTgt spid="15"/>
                                        </p:tgtEl>
                                        <p:attrNameLst>
                                          <p:attrName>ppt_x</p:attrName>
                                          <p:attrName>ppt_y</p:attrName>
                                        </p:attrNameLst>
                                      </p:cBhvr>
                                      <p:rCtr x="30573" y="-4475"/>
                                    </p:animMotion>
                                  </p:childTnLst>
                                </p:cTn>
                              </p:par>
                              <p:par>
                                <p:cTn id="136" presetID="10" presetClass="exit" presetSubtype="0" fill="hold" nodeType="withEffect">
                                  <p:stCondLst>
                                    <p:cond delay="250"/>
                                  </p:stCondLst>
                                  <p:childTnLst>
                                    <p:animEffect transition="out" filter="fade">
                                      <p:cBhvr>
                                        <p:cTn id="137" dur="500"/>
                                        <p:tgtEl>
                                          <p:spTgt spid="15"/>
                                        </p:tgtEl>
                                      </p:cBhvr>
                                    </p:animEffect>
                                    <p:set>
                                      <p:cBhvr>
                                        <p:cTn id="138" dur="1" fill="hold">
                                          <p:stCondLst>
                                            <p:cond delay="499"/>
                                          </p:stCondLst>
                                        </p:cTn>
                                        <p:tgtEl>
                                          <p:spTgt spid="15"/>
                                        </p:tgtEl>
                                        <p:attrNameLst>
                                          <p:attrName>style.visibility</p:attrName>
                                        </p:attrNameLst>
                                      </p:cBhvr>
                                      <p:to>
                                        <p:strVal val="hidden"/>
                                      </p:to>
                                    </p:set>
                                  </p:childTnLst>
                                </p:cTn>
                              </p:par>
                            </p:childTnLst>
                          </p:cTn>
                        </p:par>
                        <p:par>
                          <p:cTn id="139" fill="hold">
                            <p:stCondLst>
                              <p:cond delay="1750"/>
                            </p:stCondLst>
                            <p:childTnLst>
                              <p:par>
                                <p:cTn id="140" presetID="53" presetClass="entr" presetSubtype="16" fill="hold" nodeType="afterEffect">
                                  <p:stCondLst>
                                    <p:cond delay="0"/>
                                  </p:stCondLst>
                                  <p:childTnLst>
                                    <p:set>
                                      <p:cBhvr>
                                        <p:cTn id="141" dur="1" fill="hold">
                                          <p:stCondLst>
                                            <p:cond delay="0"/>
                                          </p:stCondLst>
                                        </p:cTn>
                                        <p:tgtEl>
                                          <p:spTgt spid="21"/>
                                        </p:tgtEl>
                                        <p:attrNameLst>
                                          <p:attrName>style.visibility</p:attrName>
                                        </p:attrNameLst>
                                      </p:cBhvr>
                                      <p:to>
                                        <p:strVal val="visible"/>
                                      </p:to>
                                    </p:set>
                                    <p:anim calcmode="lin" valueType="num">
                                      <p:cBhvr>
                                        <p:cTn id="142" dur="250" fill="hold"/>
                                        <p:tgtEl>
                                          <p:spTgt spid="21"/>
                                        </p:tgtEl>
                                        <p:attrNameLst>
                                          <p:attrName>ppt_w</p:attrName>
                                        </p:attrNameLst>
                                      </p:cBhvr>
                                      <p:tavLst>
                                        <p:tav tm="0">
                                          <p:val>
                                            <p:fltVal val="0"/>
                                          </p:val>
                                        </p:tav>
                                        <p:tav tm="100000">
                                          <p:val>
                                            <p:strVal val="#ppt_w"/>
                                          </p:val>
                                        </p:tav>
                                      </p:tavLst>
                                    </p:anim>
                                    <p:anim calcmode="lin" valueType="num">
                                      <p:cBhvr>
                                        <p:cTn id="143" dur="250" fill="hold"/>
                                        <p:tgtEl>
                                          <p:spTgt spid="21"/>
                                        </p:tgtEl>
                                        <p:attrNameLst>
                                          <p:attrName>ppt_h</p:attrName>
                                        </p:attrNameLst>
                                      </p:cBhvr>
                                      <p:tavLst>
                                        <p:tav tm="0">
                                          <p:val>
                                            <p:fltVal val="0"/>
                                          </p:val>
                                        </p:tav>
                                        <p:tav tm="100000">
                                          <p:val>
                                            <p:strVal val="#ppt_h"/>
                                          </p:val>
                                        </p:tav>
                                      </p:tavLst>
                                    </p:anim>
                                    <p:animEffect transition="in" filter="fade">
                                      <p:cBhvr>
                                        <p:cTn id="144"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16" grpId="0" animBg="1"/>
      <p:bldP spid="2" grpId="0" animBg="1"/>
      <p:bldP spid="2" grpId="1" animBg="1"/>
      <p:bldP spid="2" grpId="2" animBg="1"/>
      <p:bldP spid="2" grpId="3" animBg="1"/>
      <p:bldP spid="2" grpId="4" animBg="1"/>
      <p:bldP spid="2" grpId="5" animBg="1"/>
      <p:bldP spid="2" grpId="7" animBg="1"/>
      <p:bldP spid="2" grpId="8" animBg="1"/>
      <p:bldP spid="2" grpId="9" animBg="1"/>
      <p:bldP spid="10" grpId="0" animBg="1"/>
      <p:bldP spid="34" grpId="0" animBg="1"/>
      <p:bldP spid="34" grpId="1" animBg="1"/>
      <p:bldP spid="34" grpId="2"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The Custom UI Model data form in the Summary Section</a:t>
            </a:r>
            <a:endParaRPr lang="en-US" sz="1600" dirty="0">
              <a:solidFill>
                <a:srgbClr val="58595B"/>
              </a:solidFill>
            </a:endParaRPr>
          </a:p>
        </p:txBody>
      </p:sp>
      <p:pic>
        <p:nvPicPr>
          <p:cNvPr id="22" name="Pic - Page Head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28" y="440181"/>
            <a:ext cx="4930339" cy="784372"/>
          </a:xfrm>
          <a:prstGeom prst="rect">
            <a:avLst/>
          </a:prstGeom>
        </p:spPr>
      </p:pic>
      <p:sp>
        <p:nvSpPr>
          <p:cNvPr id="8" name="Rectangle - Step Caption 1"/>
          <p:cNvSpPr/>
          <p:nvPr/>
        </p:nvSpPr>
        <p:spPr>
          <a:xfrm>
            <a:off x="764498" y="978408"/>
            <a:ext cx="750222" cy="173736"/>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9" name="Rectangle - Step Caption 2"/>
          <p:cNvSpPr/>
          <p:nvPr/>
        </p:nvSpPr>
        <p:spPr>
          <a:xfrm>
            <a:off x="1710265" y="795528"/>
            <a:ext cx="750222"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10" name="Rectangle - Step Caption 3"/>
          <p:cNvSpPr/>
          <p:nvPr/>
        </p:nvSpPr>
        <p:spPr>
          <a:xfrm>
            <a:off x="2642820" y="795528"/>
            <a:ext cx="780849"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11" name="Rectangle - Step Caption 4"/>
          <p:cNvSpPr/>
          <p:nvPr/>
        </p:nvSpPr>
        <p:spPr>
          <a:xfrm>
            <a:off x="3743755" y="795528"/>
            <a:ext cx="750222"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12" name="Rectangle - Step Caption 5"/>
          <p:cNvSpPr/>
          <p:nvPr/>
        </p:nvSpPr>
        <p:spPr>
          <a:xfrm>
            <a:off x="4663034" y="795528"/>
            <a:ext cx="749808"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sp>
        <p:nvSpPr>
          <p:cNvPr id="13" name="Rectangle - Step Caption 2"/>
          <p:cNvSpPr/>
          <p:nvPr/>
        </p:nvSpPr>
        <p:spPr>
          <a:xfrm>
            <a:off x="1709928" y="977286"/>
            <a:ext cx="750222" cy="173736"/>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dirty="0"/>
          </a:p>
        </p:txBody>
      </p:sp>
      <p:pic>
        <p:nvPicPr>
          <p:cNvPr id="2" name="Pic - sproc StepLinkField_InvokeAction"/>
          <p:cNvPicPr>
            <a:picLocks noChangeAspect="1"/>
          </p:cNvPicPr>
          <p:nvPr/>
        </p:nvPicPr>
        <p:blipFill>
          <a:blip r:embed="rId4"/>
          <a:stretch>
            <a:fillRect/>
          </a:stretch>
        </p:blipFill>
        <p:spPr>
          <a:xfrm>
            <a:off x="566928" y="1407433"/>
            <a:ext cx="7506429" cy="3109415"/>
          </a:xfrm>
          <a:prstGeom prst="rect">
            <a:avLst/>
          </a:prstGeom>
          <a:effectLst>
            <a:glow rad="127000">
              <a:schemeClr val="bg1">
                <a:lumMod val="75000"/>
                <a:alpha val="60000"/>
              </a:schemeClr>
            </a:glow>
          </a:effectLst>
        </p:spPr>
      </p:pic>
      <p:sp>
        <p:nvSpPr>
          <p:cNvPr id="6" name="Rectangle - set placeHolderLink"/>
          <p:cNvSpPr/>
          <p:nvPr/>
        </p:nvSpPr>
        <p:spPr>
          <a:xfrm>
            <a:off x="1455948" y="1593587"/>
            <a:ext cx="3077952"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5" name="Rectangle - USP_SETPAGESTATUS_"/>
          <p:cNvSpPr/>
          <p:nvPr/>
        </p:nvSpPr>
        <p:spPr>
          <a:xfrm>
            <a:off x="2103648" y="2460502"/>
            <a:ext cx="3878052"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4" name="Rectangle - NavigateToPage"/>
          <p:cNvSpPr/>
          <p:nvPr/>
        </p:nvSpPr>
        <p:spPr>
          <a:xfrm>
            <a:off x="1459194" y="4213102"/>
            <a:ext cx="6351305"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1560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childTnLst>
                          </p:cTn>
                        </p:par>
                        <p:par>
                          <p:cTn id="8" fill="hold">
                            <p:stCondLst>
                              <p:cond delay="200"/>
                            </p:stCondLst>
                            <p:childTnLst>
                              <p:par>
                                <p:cTn id="9" presetID="10" presetClass="entr" presetSubtype="0" fill="hold" grpId="0" nodeType="afterEffect">
                                  <p:stCondLst>
                                    <p:cond delay="1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10"/>
                            </p:stCondLst>
                            <p:childTnLst>
                              <p:par>
                                <p:cTn id="13" presetID="10" presetClass="entr" presetSubtype="0" fill="hold" grpId="0" nodeType="afterEffect">
                                  <p:stCondLst>
                                    <p:cond delay="1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
                                        <p:tgtEl>
                                          <p:spTgt spid="11"/>
                                        </p:tgtEl>
                                      </p:cBhvr>
                                    </p:animEffect>
                                  </p:childTnLst>
                                </p:cTn>
                              </p:par>
                            </p:childTnLst>
                          </p:cTn>
                        </p:par>
                        <p:par>
                          <p:cTn id="16" fill="hold">
                            <p:stCondLst>
                              <p:cond delay="620"/>
                            </p:stCondLst>
                            <p:childTnLst>
                              <p:par>
                                <p:cTn id="17" presetID="10" presetClass="entr" presetSubtype="0" fill="hold" grpId="0" nodeType="afterEffect">
                                  <p:stCondLst>
                                    <p:cond delay="1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childTnLst>
                          </p:cTn>
                        </p:par>
                        <p:par>
                          <p:cTn id="20" fill="hold">
                            <p:stCondLst>
                              <p:cond delay="83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
                                        <p:tgtEl>
                                          <p:spTgt spid="8"/>
                                        </p:tgtEl>
                                      </p:cBhvr>
                                    </p:animEffect>
                                  </p:childTnLst>
                                </p:cTn>
                              </p:par>
                            </p:childTnLst>
                          </p:cTn>
                        </p:par>
                        <p:par>
                          <p:cTn id="24" fill="hold">
                            <p:stCondLst>
                              <p:cond delay="1030"/>
                            </p:stCondLst>
                            <p:childTnLst>
                              <p:par>
                                <p:cTn id="25" presetID="10" presetClass="entr" presetSubtype="0" fill="hold" grpId="0" nodeType="afterEffect">
                                  <p:stCondLst>
                                    <p:cond delay="1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5"/>
                                        </p:tgtEl>
                                      </p:cBhvr>
                                    </p:animEffect>
                                    <p:set>
                                      <p:cBhvr>
                                        <p:cTn id="50" dur="1" fill="hold">
                                          <p:stCondLst>
                                            <p:cond delay="499"/>
                                          </p:stCondLst>
                                        </p:cTn>
                                        <p:tgtEl>
                                          <p:spTgt spid="5"/>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6" grpId="0" animBg="1"/>
      <p:bldP spid="6" grpId="1" animBg="1"/>
      <p:bldP spid="5" grpId="0" animBg="1"/>
      <p:bldP spid="5" grpId="1"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The Custom UI Model data form in the </a:t>
            </a:r>
            <a:r>
              <a:rPr lang="en-US" sz="1600" spc="-30" dirty="0" smtClean="0">
                <a:solidFill>
                  <a:srgbClr val="58595B"/>
                </a:solidFill>
                <a:cs typeface="Arial" panose="020B0604020202020204" pitchFamily="34" charset="0"/>
              </a:rPr>
              <a:t>Tab Section</a:t>
            </a:r>
            <a:endParaRPr lang="en-US" sz="1600" dirty="0">
              <a:solidFill>
                <a:srgbClr val="58595B"/>
              </a:solidFill>
            </a:endParaRPr>
          </a:p>
        </p:txBody>
      </p:sp>
      <p:pic>
        <p:nvPicPr>
          <p:cNvPr id="4" name="Pic - GIS Key details page screensh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13" name="Rectangle - Tab Section"/>
          <p:cNvSpPr/>
          <p:nvPr/>
        </p:nvSpPr>
        <p:spPr>
          <a:xfrm>
            <a:off x="1988884" y="2061957"/>
            <a:ext cx="4727448" cy="2395728"/>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4" name="Text - Tab Section"/>
          <p:cNvSpPr/>
          <p:nvPr/>
        </p:nvSpPr>
        <p:spPr>
          <a:xfrm>
            <a:off x="7082682" y="2412295"/>
            <a:ext cx="1390189" cy="369332"/>
          </a:xfrm>
          <a:prstGeom prst="rect">
            <a:avLst/>
          </a:prstGeom>
          <a:noFill/>
        </p:spPr>
        <p:txBody>
          <a:bodyPr wrap="none" lIns="91440" tIns="45720" rIns="91440" bIns="45720">
            <a:spAutoFit/>
          </a:bodyPr>
          <a:lstStyle/>
          <a:p>
            <a:pPr algn="ctr"/>
            <a:r>
              <a:rPr lang="en-US" sz="1800" b="0" cap="none" spc="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Tab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5" name="Text - Custom UI Model"/>
          <p:cNvSpPr/>
          <p:nvPr/>
        </p:nvSpPr>
        <p:spPr>
          <a:xfrm>
            <a:off x="6794172" y="2684191"/>
            <a:ext cx="1967205" cy="369332"/>
          </a:xfrm>
          <a:prstGeom prst="rect">
            <a:avLst/>
          </a:prstGeom>
          <a:no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Custom UI Model</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pic>
        <p:nvPicPr>
          <p:cNvPr id="2" name="Pic - Custom UI Model data form"/>
          <p:cNvPicPr>
            <a:picLocks noChangeAspect="1"/>
          </p:cNvPicPr>
          <p:nvPr/>
        </p:nvPicPr>
        <p:blipFill>
          <a:blip r:embed="rId5"/>
          <a:stretch>
            <a:fillRect/>
          </a:stretch>
        </p:blipFill>
        <p:spPr>
          <a:xfrm>
            <a:off x="41532" y="471927"/>
            <a:ext cx="3091741" cy="2131788"/>
          </a:xfrm>
          <a:prstGeom prst="rect">
            <a:avLst/>
          </a:prstGeom>
        </p:spPr>
      </p:pic>
      <p:pic>
        <p:nvPicPr>
          <p:cNvPr id="3" name="Pic - Spec Top"/>
          <p:cNvPicPr>
            <a:picLocks noChangeAspect="1"/>
          </p:cNvPicPr>
          <p:nvPr/>
        </p:nvPicPr>
        <p:blipFill>
          <a:blip r:embed="rId6"/>
          <a:stretch>
            <a:fillRect/>
          </a:stretch>
        </p:blipFill>
        <p:spPr>
          <a:xfrm>
            <a:off x="2607159" y="1003338"/>
            <a:ext cx="6417676" cy="3542064"/>
          </a:xfrm>
          <a:prstGeom prst="rect">
            <a:avLst/>
          </a:prstGeom>
          <a:effectLst>
            <a:glow rad="127000">
              <a:schemeClr val="bg1">
                <a:lumMod val="75000"/>
                <a:alpha val="60000"/>
              </a:schemeClr>
            </a:glow>
          </a:effectLst>
        </p:spPr>
      </p:pic>
      <p:pic>
        <p:nvPicPr>
          <p:cNvPr id="6" name="Pic - Spec Bottom"/>
          <p:cNvPicPr>
            <a:picLocks noChangeAspect="1"/>
          </p:cNvPicPr>
          <p:nvPr/>
        </p:nvPicPr>
        <p:blipFill>
          <a:blip r:embed="rId7"/>
          <a:stretch>
            <a:fillRect/>
          </a:stretch>
        </p:blipFill>
        <p:spPr>
          <a:xfrm>
            <a:off x="1671810" y="2596961"/>
            <a:ext cx="7353025" cy="2133373"/>
          </a:xfrm>
          <a:prstGeom prst="rect">
            <a:avLst/>
          </a:prstGeom>
          <a:effectLst>
            <a:glow rad="127000">
              <a:schemeClr val="bg1">
                <a:lumMod val="75000"/>
                <a:alpha val="60000"/>
              </a:schemeClr>
            </a:glow>
          </a:effectLst>
        </p:spPr>
      </p:pic>
      <p:sp>
        <p:nvSpPr>
          <p:cNvPr id="20" name="Rectangle - set placeHolderLink"/>
          <p:cNvSpPr/>
          <p:nvPr/>
        </p:nvSpPr>
        <p:spPr>
          <a:xfrm>
            <a:off x="2393579" y="2648770"/>
            <a:ext cx="6367797"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2" name="Rectangle - BUTTON FIELDS"/>
          <p:cNvSpPr/>
          <p:nvPr/>
        </p:nvSpPr>
        <p:spPr>
          <a:xfrm>
            <a:off x="2393579" y="2885144"/>
            <a:ext cx="5637901" cy="32004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8" name="Pic - Set Current Javascript 1"/>
          <p:cNvPicPr>
            <a:picLocks noChangeAspect="1"/>
          </p:cNvPicPr>
          <p:nvPr/>
        </p:nvPicPr>
        <p:blipFill>
          <a:blip r:embed="rId8"/>
          <a:stretch>
            <a:fillRect/>
          </a:stretch>
        </p:blipFill>
        <p:spPr>
          <a:xfrm>
            <a:off x="37641" y="400845"/>
            <a:ext cx="8723736" cy="2200582"/>
          </a:xfrm>
          <a:prstGeom prst="rect">
            <a:avLst/>
          </a:prstGeom>
          <a:effectLst>
            <a:glow rad="63500">
              <a:schemeClr val="accent1">
                <a:satMod val="175000"/>
                <a:alpha val="40000"/>
              </a:schemeClr>
            </a:glow>
          </a:effectLst>
        </p:spPr>
      </p:pic>
      <p:sp>
        <p:nvSpPr>
          <p:cNvPr id="26" name="Rectangle - Find Content Panel"/>
          <p:cNvSpPr/>
          <p:nvPr/>
        </p:nvSpPr>
        <p:spPr>
          <a:xfrm>
            <a:off x="552661" y="422397"/>
            <a:ext cx="8208715" cy="132588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7" name="Rectangle - Remove firstfocus class"/>
          <p:cNvSpPr/>
          <p:nvPr/>
        </p:nvSpPr>
        <p:spPr>
          <a:xfrm>
            <a:off x="829342" y="1753568"/>
            <a:ext cx="4462505" cy="82296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9" name="Pic - Set Current Javascript 2"/>
          <p:cNvPicPr>
            <a:picLocks noChangeAspect="1"/>
          </p:cNvPicPr>
          <p:nvPr/>
        </p:nvPicPr>
        <p:blipFill>
          <a:blip r:embed="rId9"/>
          <a:stretch>
            <a:fillRect/>
          </a:stretch>
        </p:blipFill>
        <p:spPr>
          <a:xfrm>
            <a:off x="2766036" y="1003338"/>
            <a:ext cx="6258799" cy="700185"/>
          </a:xfrm>
          <a:prstGeom prst="rect">
            <a:avLst/>
          </a:prstGeom>
          <a:effectLst>
            <a:glow rad="63500">
              <a:schemeClr val="accent1">
                <a:satMod val="175000"/>
                <a:alpha val="40000"/>
              </a:schemeClr>
            </a:glow>
          </a:effectLst>
        </p:spPr>
      </p:pic>
      <p:sp>
        <p:nvSpPr>
          <p:cNvPr id="23" name="Rectangle - UIAction NEXT"/>
          <p:cNvSpPr/>
          <p:nvPr/>
        </p:nvSpPr>
        <p:spPr>
          <a:xfrm>
            <a:off x="2545979" y="4360599"/>
            <a:ext cx="5637901"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7" name="Pic - HTML Next Button"/>
          <p:cNvPicPr>
            <a:picLocks noChangeAspect="1"/>
          </p:cNvPicPr>
          <p:nvPr/>
        </p:nvPicPr>
        <p:blipFill>
          <a:blip r:embed="rId10"/>
          <a:stretch>
            <a:fillRect/>
          </a:stretch>
        </p:blipFill>
        <p:spPr>
          <a:xfrm>
            <a:off x="3523379" y="471927"/>
            <a:ext cx="5501456" cy="1964806"/>
          </a:xfrm>
          <a:prstGeom prst="rect">
            <a:avLst/>
          </a:prstGeom>
          <a:effectLst>
            <a:glow rad="63500">
              <a:schemeClr val="accent1">
                <a:satMod val="175000"/>
                <a:alpha val="40000"/>
              </a:schemeClr>
            </a:glow>
          </a:effectLst>
        </p:spPr>
      </p:pic>
      <p:sp>
        <p:nvSpPr>
          <p:cNvPr id="21" name="Rectangle - SHOWNEXTBUTTON_container"/>
          <p:cNvSpPr/>
          <p:nvPr/>
        </p:nvSpPr>
        <p:spPr>
          <a:xfrm>
            <a:off x="4209508" y="560553"/>
            <a:ext cx="2743200"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4" name="Rectangle - SHOWNEXTBUTTON_value"/>
          <p:cNvSpPr/>
          <p:nvPr/>
        </p:nvSpPr>
        <p:spPr>
          <a:xfrm>
            <a:off x="4841630" y="895554"/>
            <a:ext cx="2743200"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5" name="Rectangle - NEXTBUTTON_caption"/>
          <p:cNvSpPr/>
          <p:nvPr/>
        </p:nvSpPr>
        <p:spPr>
          <a:xfrm>
            <a:off x="5402274" y="1466848"/>
            <a:ext cx="3520440" cy="220719"/>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1959348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10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xit" presetSubtype="1" fill="hold" nodeType="clickEffect">
                                  <p:stCondLst>
                                    <p:cond delay="0"/>
                                  </p:stCondLst>
                                  <p:childTnLst>
                                    <p:anim calcmode="lin" valueType="num">
                                      <p:cBhvr additive="base">
                                        <p:cTn id="27" dur="500"/>
                                        <p:tgtEl>
                                          <p:spTgt spid="3"/>
                                        </p:tgtEl>
                                        <p:attrNameLst>
                                          <p:attrName>ppt_x</p:attrName>
                                        </p:attrNameLst>
                                      </p:cBhvr>
                                      <p:tavLst>
                                        <p:tav tm="0">
                                          <p:val>
                                            <p:strVal val="ppt_x"/>
                                          </p:val>
                                        </p:tav>
                                        <p:tav tm="100000">
                                          <p:val>
                                            <p:strVal val="ppt_x"/>
                                          </p:val>
                                        </p:tav>
                                      </p:tavLst>
                                    </p:anim>
                                    <p:anim calcmode="lin" valueType="num">
                                      <p:cBhvr additive="base">
                                        <p:cTn id="28" dur="500"/>
                                        <p:tgtEl>
                                          <p:spTgt spid="3"/>
                                        </p:tgtEl>
                                        <p:attrNameLst>
                                          <p:attrName>ppt_y</p:attrName>
                                        </p:attrNameLst>
                                      </p:cBhvr>
                                      <p:tavLst>
                                        <p:tav tm="0">
                                          <p:val>
                                            <p:strVal val="ppt_y"/>
                                          </p:val>
                                        </p:tav>
                                        <p:tav tm="100000">
                                          <p:val>
                                            <p:strVal val="0-ppt_h/2"/>
                                          </p:val>
                                        </p:tav>
                                      </p:tavLst>
                                    </p:anim>
                                    <p:set>
                                      <p:cBhvr>
                                        <p:cTn id="29" dur="1" fill="hold">
                                          <p:stCondLst>
                                            <p:cond delay="499"/>
                                          </p:stCondLst>
                                        </p:cTn>
                                        <p:tgtEl>
                                          <p:spTgt spid="3"/>
                                        </p:tgtEl>
                                        <p:attrNameLst>
                                          <p:attrName>style.visibility</p:attrName>
                                        </p:attrNameLst>
                                      </p:cBhvr>
                                      <p:to>
                                        <p:strVal val="hidden"/>
                                      </p:to>
                                    </p:set>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27"/>
                                        </p:tgtEl>
                                      </p:cBhvr>
                                    </p:animEffect>
                                    <p:set>
                                      <p:cBhvr>
                                        <p:cTn id="61" dur="1" fill="hold">
                                          <p:stCondLst>
                                            <p:cond delay="499"/>
                                          </p:stCondLst>
                                        </p:cTn>
                                        <p:tgtEl>
                                          <p:spTgt spid="2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9"/>
                                        </p:tgtEl>
                                      </p:cBhvr>
                                    </p:animEffect>
                                    <p:set>
                                      <p:cBhvr>
                                        <p:cTn id="72" dur="1" fill="hold">
                                          <p:stCondLst>
                                            <p:cond delay="499"/>
                                          </p:stCondLst>
                                        </p:cTn>
                                        <p:tgtEl>
                                          <p:spTgt spid="9"/>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0"/>
                                        </p:tgtEl>
                                      </p:cBhvr>
                                    </p:animEffect>
                                    <p:set>
                                      <p:cBhvr>
                                        <p:cTn id="75" dur="1" fill="hold">
                                          <p:stCondLst>
                                            <p:cond delay="499"/>
                                          </p:stCondLst>
                                        </p:cTn>
                                        <p:tgtEl>
                                          <p:spTgt spid="20"/>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ntr" presetSubtype="0" fill="hold" grpId="0" nodeType="with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22"/>
                                        </p:tgtEl>
                                      </p:cBhvr>
                                    </p:animEffect>
                                    <p:set>
                                      <p:cBhvr>
                                        <p:cTn id="110" dur="1" fill="hold">
                                          <p:stCondLst>
                                            <p:cond delay="499"/>
                                          </p:stCondLst>
                                        </p:cTn>
                                        <p:tgtEl>
                                          <p:spTgt spid="22"/>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25"/>
                                        </p:tgtEl>
                                      </p:cBhvr>
                                    </p:animEffect>
                                    <p:set>
                                      <p:cBhvr>
                                        <p:cTn id="11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20" grpId="0" animBg="1"/>
      <p:bldP spid="20" grpId="1" animBg="1"/>
      <p:bldP spid="22" grpId="0" animBg="1"/>
      <p:bldP spid="22" grpId="1" animBg="1"/>
      <p:bldP spid="26" grpId="0" animBg="1"/>
      <p:bldP spid="26" grpId="1" animBg="1"/>
      <p:bldP spid="27" grpId="0" animBg="1"/>
      <p:bldP spid="27" grpId="1" animBg="1"/>
      <p:bldP spid="23" grpId="0" animBg="1"/>
      <p:bldP spid="23" grpId="1" animBg="1"/>
      <p:bldP spid="21" grpId="0" animBg="1"/>
      <p:bldP spid="21" grpId="1" animBg="1"/>
      <p:bldP spid="24" grpId="0" animBg="1"/>
      <p:bldP spid="24" grpId="1" animBg="1"/>
      <p:bldP spid="25" grpId="0" animBg="1"/>
      <p:bldP spid="2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The Custom UI Model data form in the </a:t>
            </a:r>
            <a:r>
              <a:rPr lang="en-US" sz="1600" spc="-30" dirty="0" smtClean="0">
                <a:solidFill>
                  <a:srgbClr val="58595B"/>
                </a:solidFill>
                <a:cs typeface="Arial" panose="020B0604020202020204" pitchFamily="34" charset="0"/>
              </a:rPr>
              <a:t>Tab Section</a:t>
            </a:r>
            <a:endParaRPr lang="en-US" sz="1600" dirty="0">
              <a:solidFill>
                <a:srgbClr val="58595B"/>
              </a:solidFill>
            </a:endParaRPr>
          </a:p>
        </p:txBody>
      </p:sp>
      <p:pic>
        <p:nvPicPr>
          <p:cNvPr id="2" name="Pic - Custom UI Model data form"/>
          <p:cNvPicPr>
            <a:picLocks noChangeAspect="1"/>
          </p:cNvPicPr>
          <p:nvPr/>
        </p:nvPicPr>
        <p:blipFill>
          <a:blip r:embed="rId4"/>
          <a:stretch>
            <a:fillRect/>
          </a:stretch>
        </p:blipFill>
        <p:spPr>
          <a:xfrm>
            <a:off x="41532" y="471927"/>
            <a:ext cx="3091741" cy="2131788"/>
          </a:xfrm>
          <a:prstGeom prst="rect">
            <a:avLst/>
          </a:prstGeom>
        </p:spPr>
      </p:pic>
      <p:pic>
        <p:nvPicPr>
          <p:cNvPr id="11" name="Pic - LoadForm Code 1"/>
          <p:cNvPicPr>
            <a:picLocks noChangeAspect="1"/>
          </p:cNvPicPr>
          <p:nvPr/>
        </p:nvPicPr>
        <p:blipFill>
          <a:blip r:embed="rId5"/>
          <a:stretch>
            <a:fillRect/>
          </a:stretch>
        </p:blipFill>
        <p:spPr>
          <a:xfrm>
            <a:off x="2141269" y="471927"/>
            <a:ext cx="6889442" cy="3924848"/>
          </a:xfrm>
          <a:prstGeom prst="rect">
            <a:avLst/>
          </a:prstGeom>
          <a:effectLst>
            <a:glow rad="127000">
              <a:schemeClr val="bg1">
                <a:lumMod val="75000"/>
                <a:alpha val="60000"/>
              </a:schemeClr>
            </a:glow>
          </a:effectLst>
        </p:spPr>
      </p:pic>
      <p:pic>
        <p:nvPicPr>
          <p:cNvPr id="17" name="Pic - LoadForm Code 2"/>
          <p:cNvPicPr>
            <a:picLocks noChangeAspect="1"/>
          </p:cNvPicPr>
          <p:nvPr/>
        </p:nvPicPr>
        <p:blipFill>
          <a:blip r:embed="rId6"/>
          <a:stretch>
            <a:fillRect/>
          </a:stretch>
        </p:blipFill>
        <p:spPr>
          <a:xfrm>
            <a:off x="738994" y="2603715"/>
            <a:ext cx="8291717" cy="2103414"/>
          </a:xfrm>
          <a:prstGeom prst="rect">
            <a:avLst/>
          </a:prstGeom>
          <a:effectLst>
            <a:glow rad="127000">
              <a:schemeClr val="bg1">
                <a:lumMod val="75000"/>
                <a:alpha val="60000"/>
              </a:schemeClr>
            </a:glow>
          </a:effectLst>
        </p:spPr>
      </p:pic>
      <p:pic>
        <p:nvPicPr>
          <p:cNvPr id="26" name="Pict - SaveForm Code 1"/>
          <p:cNvPicPr>
            <a:picLocks noChangeAspect="1"/>
          </p:cNvPicPr>
          <p:nvPr/>
        </p:nvPicPr>
        <p:blipFill>
          <a:blip r:embed="rId7"/>
          <a:stretch>
            <a:fillRect/>
          </a:stretch>
        </p:blipFill>
        <p:spPr>
          <a:xfrm>
            <a:off x="2163940" y="481175"/>
            <a:ext cx="6850955" cy="2764160"/>
          </a:xfrm>
          <a:prstGeom prst="rect">
            <a:avLst/>
          </a:prstGeom>
          <a:effectLst>
            <a:glow rad="127000">
              <a:schemeClr val="bg1">
                <a:lumMod val="75000"/>
                <a:alpha val="60000"/>
              </a:schemeClr>
            </a:glow>
          </a:effectLst>
        </p:spPr>
      </p:pic>
      <p:pic>
        <p:nvPicPr>
          <p:cNvPr id="3" name="Pict - SaveForm Code 2"/>
          <p:cNvPicPr>
            <a:picLocks noChangeAspect="1"/>
          </p:cNvPicPr>
          <p:nvPr/>
        </p:nvPicPr>
        <p:blipFill>
          <a:blip r:embed="rId8"/>
          <a:stretch>
            <a:fillRect/>
          </a:stretch>
        </p:blipFill>
        <p:spPr>
          <a:xfrm>
            <a:off x="2163940" y="3327396"/>
            <a:ext cx="6850955" cy="1445892"/>
          </a:xfrm>
          <a:prstGeom prst="rect">
            <a:avLst/>
          </a:prstGeom>
          <a:effectLst>
            <a:glow rad="127000">
              <a:schemeClr val="bg1">
                <a:lumMod val="75000"/>
                <a:alpha val="60000"/>
              </a:schemeClr>
            </a:glow>
          </a:effectLst>
        </p:spPr>
      </p:pic>
    </p:spTree>
    <p:extLst>
      <p:ext uri="{BB962C8B-B14F-4D97-AF65-F5344CB8AC3E}">
        <p14:creationId xmlns:p14="http://schemas.microsoft.com/office/powerpoint/2010/main" val="4149682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nodeType="clickEffect">
                                  <p:stCondLst>
                                    <p:cond delay="0"/>
                                  </p:stCondLst>
                                  <p:childTnLst>
                                    <p:anim calcmode="lin" valueType="num">
                                      <p:cBhvr additive="base">
                                        <p:cTn id="16" dur="500"/>
                                        <p:tgtEl>
                                          <p:spTgt spid="11"/>
                                        </p:tgtEl>
                                        <p:attrNameLst>
                                          <p:attrName>ppt_x</p:attrName>
                                        </p:attrNameLst>
                                      </p:cBhvr>
                                      <p:tavLst>
                                        <p:tav tm="0">
                                          <p:val>
                                            <p:strVal val="ppt_x"/>
                                          </p:val>
                                        </p:tav>
                                        <p:tav tm="100000">
                                          <p:val>
                                            <p:strVal val="ppt_x"/>
                                          </p:val>
                                        </p:tav>
                                      </p:tavLst>
                                    </p:anim>
                                    <p:anim calcmode="lin" valueType="num">
                                      <p:cBhvr additive="base">
                                        <p:cTn id="17" dur="500"/>
                                        <p:tgtEl>
                                          <p:spTgt spid="11"/>
                                        </p:tgtEl>
                                        <p:attrNameLst>
                                          <p:attrName>ppt_y</p:attrName>
                                        </p:attrNameLst>
                                      </p:cBhvr>
                                      <p:tavLst>
                                        <p:tav tm="0">
                                          <p:val>
                                            <p:strVal val="ppt_y"/>
                                          </p:val>
                                        </p:tav>
                                        <p:tav tm="100000">
                                          <p:val>
                                            <p:strVal val="0-ppt_h/2"/>
                                          </p:val>
                                        </p:tav>
                                      </p:tavLst>
                                    </p:anim>
                                    <p:set>
                                      <p:cBhvr>
                                        <p:cTn id="18" dur="1" fill="hold">
                                          <p:stCondLst>
                                            <p:cond delay="499"/>
                                          </p:stCondLst>
                                        </p:cTn>
                                        <p:tgtEl>
                                          <p:spTgt spid="11"/>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400" fill="hold"/>
                                        <p:tgtEl>
                                          <p:spTgt spid="17"/>
                                        </p:tgtEl>
                                        <p:attrNameLst>
                                          <p:attrName>ppt_x</p:attrName>
                                        </p:attrNameLst>
                                      </p:cBhvr>
                                      <p:tavLst>
                                        <p:tav tm="0">
                                          <p:val>
                                            <p:strVal val="#ppt_x"/>
                                          </p:val>
                                        </p:tav>
                                        <p:tav tm="100000">
                                          <p:val>
                                            <p:strVal val="#ppt_x"/>
                                          </p:val>
                                        </p:tav>
                                      </p:tavLst>
                                    </p:anim>
                                    <p:anim calcmode="lin" valueType="num">
                                      <p:cBhvr additive="base">
                                        <p:cTn id="22" dur="400" fill="hold"/>
                                        <p:tgtEl>
                                          <p:spTgt spid="17"/>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Helper class </a:t>
            </a:r>
            <a:r>
              <a:rPr lang="en-US" sz="1600" spc="-30" dirty="0">
                <a:solidFill>
                  <a:srgbClr val="58595B"/>
                </a:solidFill>
                <a:cs typeface="Arial" panose="020B0604020202020204" pitchFamily="34" charset="0"/>
              </a:rPr>
              <a:t>to </a:t>
            </a:r>
            <a:r>
              <a:rPr lang="en-US" sz="1600" spc="-30" dirty="0" smtClean="0">
                <a:solidFill>
                  <a:srgbClr val="58595B"/>
                </a:solidFill>
                <a:cs typeface="Arial" panose="020B0604020202020204" pitchFamily="34" charset="0"/>
              </a:rPr>
              <a:t>Handle </a:t>
            </a:r>
            <a:r>
              <a:rPr lang="en-US" sz="1600" spc="-30" dirty="0" err="1" smtClean="0">
                <a:solidFill>
                  <a:srgbClr val="58595B"/>
                </a:solidFill>
                <a:cs typeface="Arial" panose="020B0604020202020204" pitchFamily="34" charset="0"/>
              </a:rPr>
              <a:t>ValueChanged</a:t>
            </a:r>
            <a:r>
              <a:rPr lang="en-US" sz="1600" spc="-30" dirty="0" smtClean="0">
                <a:solidFill>
                  <a:srgbClr val="58595B"/>
                </a:solidFill>
                <a:cs typeface="Arial" panose="020B0604020202020204" pitchFamily="34" charset="0"/>
              </a:rPr>
              <a:t> events</a:t>
            </a:r>
            <a:endParaRPr lang="en-US" sz="1600" dirty="0">
              <a:solidFill>
                <a:srgbClr val="58595B"/>
              </a:solidFill>
            </a:endParaRPr>
          </a:p>
        </p:txBody>
      </p:sp>
      <p:pic>
        <p:nvPicPr>
          <p:cNvPr id="3" name="Pic - FormField class"/>
          <p:cNvPicPr>
            <a:picLocks noChangeAspect="1"/>
          </p:cNvPicPr>
          <p:nvPr/>
        </p:nvPicPr>
        <p:blipFill>
          <a:blip r:embed="rId4"/>
          <a:stretch>
            <a:fillRect/>
          </a:stretch>
        </p:blipFill>
        <p:spPr>
          <a:xfrm>
            <a:off x="227046" y="622678"/>
            <a:ext cx="5426198" cy="3505690"/>
          </a:xfrm>
          <a:prstGeom prst="rect">
            <a:avLst/>
          </a:prstGeom>
          <a:effectLst>
            <a:glow rad="127000">
              <a:schemeClr val="bg1">
                <a:lumMod val="75000"/>
                <a:alpha val="60000"/>
              </a:schemeClr>
            </a:glow>
          </a:effectLst>
        </p:spPr>
      </p:pic>
    </p:spTree>
    <p:extLst>
      <p:ext uri="{BB962C8B-B14F-4D97-AF65-F5344CB8AC3E}">
        <p14:creationId xmlns:p14="http://schemas.microsoft.com/office/powerpoint/2010/main" val="3526926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header"/>
          <p:cNvSpPr txBox="1"/>
          <p:nvPr/>
        </p:nvSpPr>
        <p:spPr>
          <a:xfrm>
            <a:off x="531628" y="435934"/>
            <a:ext cx="7687698" cy="646331"/>
          </a:xfrm>
          <a:prstGeom prst="rect">
            <a:avLst/>
          </a:prstGeom>
          <a:noFill/>
        </p:spPr>
        <p:txBody>
          <a:bodyPr wrap="square" rtlCol="0">
            <a:spAutoFit/>
          </a:bodyPr>
          <a:lstStyle/>
          <a:p>
            <a:r>
              <a:rPr lang="en-US" sz="1800" b="1" dirty="0">
                <a:solidFill>
                  <a:schemeClr val="tx2"/>
                </a:solidFill>
              </a:rPr>
              <a:t>Building Complex, Dynamic, and Flexible Multi-Step / Wizard Forms  </a:t>
            </a:r>
            <a:endParaRPr lang="en-US" sz="1800" b="1" dirty="0" smtClean="0">
              <a:solidFill>
                <a:schemeClr val="tx2"/>
              </a:solidFill>
            </a:endParaRPr>
          </a:p>
          <a:p>
            <a:endParaRPr lang="en-US" sz="1800" dirty="0" smtClean="0">
              <a:solidFill>
                <a:schemeClr val="tx2"/>
              </a:solidFill>
            </a:endParaRPr>
          </a:p>
        </p:txBody>
      </p:sp>
      <p:sp>
        <p:nvSpPr>
          <p:cNvPr id="3" name="TextBox 2"/>
          <p:cNvSpPr txBox="1"/>
          <p:nvPr/>
        </p:nvSpPr>
        <p:spPr>
          <a:xfrm>
            <a:off x="531628" y="1000203"/>
            <a:ext cx="5518298" cy="1477328"/>
          </a:xfrm>
          <a:prstGeom prst="rect">
            <a:avLst/>
          </a:prstGeom>
          <a:noFill/>
        </p:spPr>
        <p:txBody>
          <a:bodyPr wrap="square" rtlCol="0">
            <a:spAutoFit/>
          </a:bodyPr>
          <a:lstStyle/>
          <a:p>
            <a:endParaRPr lang="en-US" sz="1800" dirty="0" smtClean="0">
              <a:solidFill>
                <a:schemeClr val="tx2"/>
              </a:solidFill>
            </a:endParaRPr>
          </a:p>
          <a:p>
            <a:r>
              <a:rPr lang="en-US" sz="1800" dirty="0">
                <a:solidFill>
                  <a:schemeClr val="tx2"/>
                </a:solidFill>
              </a:rPr>
              <a:t>A look into how a custom framework and the Custom UI Model data form can be leveraged to improve </a:t>
            </a:r>
            <a:r>
              <a:rPr lang="en-US" sz="1800" dirty="0" smtClean="0">
                <a:solidFill>
                  <a:schemeClr val="tx2"/>
                </a:solidFill>
              </a:rPr>
              <a:t>UX </a:t>
            </a:r>
            <a:r>
              <a:rPr lang="en-US" sz="1800" dirty="0">
                <a:solidFill>
                  <a:schemeClr val="tx2"/>
                </a:solidFill>
              </a:rPr>
              <a:t>and </a:t>
            </a:r>
            <a:r>
              <a:rPr lang="en-US" sz="1800" dirty="0" smtClean="0">
                <a:solidFill>
                  <a:schemeClr val="tx2"/>
                </a:solidFill>
              </a:rPr>
              <a:t>user efficiency </a:t>
            </a:r>
            <a:r>
              <a:rPr lang="en-US" sz="1800" dirty="0">
                <a:solidFill>
                  <a:schemeClr val="tx2"/>
                </a:solidFill>
              </a:rPr>
              <a:t>in completing forms with large and complex data </a:t>
            </a:r>
            <a:r>
              <a:rPr lang="en-US" sz="1800" dirty="0" smtClean="0">
                <a:solidFill>
                  <a:schemeClr val="tx2"/>
                </a:solidFill>
              </a:rPr>
              <a:t>sets</a:t>
            </a:r>
            <a:endParaRPr lang="en-US" sz="1800" dirty="0">
              <a:solidFill>
                <a:schemeClr val="tx2"/>
              </a:solidFill>
            </a:endParaRPr>
          </a:p>
        </p:txBody>
      </p:sp>
      <p:pic>
        <p:nvPicPr>
          <p:cNvPr id="4" name="Balloon Bo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82" y="4496040"/>
            <a:ext cx="709128" cy="518874"/>
          </a:xfrm>
          <a:prstGeom prst="rect">
            <a:avLst/>
          </a:prstGeom>
        </p:spPr>
      </p:pic>
    </p:spTree>
    <p:extLst>
      <p:ext uri="{BB962C8B-B14F-4D97-AF65-F5344CB8AC3E}">
        <p14:creationId xmlns:p14="http://schemas.microsoft.com/office/powerpoint/2010/main" val="194129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Helper class to Handle </a:t>
            </a:r>
            <a:r>
              <a:rPr lang="en-US" sz="1600" spc="-30" dirty="0" err="1">
                <a:solidFill>
                  <a:srgbClr val="58595B"/>
                </a:solidFill>
                <a:cs typeface="Arial" panose="020B0604020202020204" pitchFamily="34" charset="0"/>
              </a:rPr>
              <a:t>ValueChanged</a:t>
            </a:r>
            <a:r>
              <a:rPr lang="en-US" sz="1600" spc="-30" dirty="0">
                <a:solidFill>
                  <a:srgbClr val="58595B"/>
                </a:solidFill>
                <a:cs typeface="Arial" panose="020B0604020202020204" pitchFamily="34" charset="0"/>
              </a:rPr>
              <a:t> events</a:t>
            </a:r>
            <a:endParaRPr lang="en-US" sz="1600" dirty="0">
              <a:solidFill>
                <a:srgbClr val="58595B"/>
              </a:solidFill>
            </a:endParaRPr>
          </a:p>
        </p:txBody>
      </p:sp>
      <p:pic>
        <p:nvPicPr>
          <p:cNvPr id="2" name="Pic - Custom UI Model data form"/>
          <p:cNvPicPr>
            <a:picLocks noChangeAspect="1"/>
          </p:cNvPicPr>
          <p:nvPr/>
        </p:nvPicPr>
        <p:blipFill>
          <a:blip r:embed="rId4"/>
          <a:stretch>
            <a:fillRect/>
          </a:stretch>
        </p:blipFill>
        <p:spPr>
          <a:xfrm>
            <a:off x="41532" y="471927"/>
            <a:ext cx="3091741" cy="2131788"/>
          </a:xfrm>
          <a:prstGeom prst="rect">
            <a:avLst/>
          </a:prstGeom>
        </p:spPr>
      </p:pic>
      <p:pic>
        <p:nvPicPr>
          <p:cNvPr id="3" name="Pic - Initialize Helper 1"/>
          <p:cNvPicPr>
            <a:picLocks noChangeAspect="1"/>
          </p:cNvPicPr>
          <p:nvPr/>
        </p:nvPicPr>
        <p:blipFill>
          <a:blip r:embed="rId5"/>
          <a:stretch>
            <a:fillRect/>
          </a:stretch>
        </p:blipFill>
        <p:spPr>
          <a:xfrm>
            <a:off x="3501441" y="471927"/>
            <a:ext cx="5296639" cy="2934110"/>
          </a:xfrm>
          <a:prstGeom prst="rect">
            <a:avLst/>
          </a:prstGeom>
          <a:effectLst>
            <a:glow rad="127000">
              <a:schemeClr val="bg1">
                <a:lumMod val="75000"/>
                <a:alpha val="60000"/>
              </a:schemeClr>
            </a:glow>
          </a:effectLst>
        </p:spPr>
      </p:pic>
      <p:pic>
        <p:nvPicPr>
          <p:cNvPr id="4" name="Pic - Initialize Helper 2"/>
          <p:cNvPicPr>
            <a:picLocks noChangeAspect="1"/>
          </p:cNvPicPr>
          <p:nvPr/>
        </p:nvPicPr>
        <p:blipFill>
          <a:blip r:embed="rId6"/>
          <a:stretch>
            <a:fillRect/>
          </a:stretch>
        </p:blipFill>
        <p:spPr>
          <a:xfrm>
            <a:off x="3501441" y="3668526"/>
            <a:ext cx="4968934" cy="167663"/>
          </a:xfrm>
          <a:prstGeom prst="rect">
            <a:avLst/>
          </a:prstGeom>
          <a:effectLst>
            <a:glow rad="127000">
              <a:schemeClr val="bg1">
                <a:lumMod val="75000"/>
                <a:alpha val="60000"/>
              </a:schemeClr>
            </a:glow>
          </a:effectLst>
        </p:spPr>
      </p:pic>
      <p:sp>
        <p:nvSpPr>
          <p:cNvPr id="6" name="Rectangle - Donor Field"/>
          <p:cNvSpPr/>
          <p:nvPr/>
        </p:nvSpPr>
        <p:spPr>
          <a:xfrm>
            <a:off x="41532" y="768485"/>
            <a:ext cx="3091741"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7" name="Rectangle - CONSTITUENTID FormField"/>
          <p:cNvSpPr/>
          <p:nvPr/>
        </p:nvSpPr>
        <p:spPr>
          <a:xfrm>
            <a:off x="4445541" y="1143894"/>
            <a:ext cx="4095344" cy="109728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8" name="Rectangle - Override region field"/>
          <p:cNvSpPr/>
          <p:nvPr/>
        </p:nvSpPr>
        <p:spPr>
          <a:xfrm>
            <a:off x="1449023" y="918138"/>
            <a:ext cx="807792"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9" name="Rectangle - OVERRIDEREGION FormField"/>
          <p:cNvSpPr/>
          <p:nvPr/>
        </p:nvSpPr>
        <p:spPr>
          <a:xfrm>
            <a:off x="4445541" y="2241174"/>
            <a:ext cx="4095344" cy="59436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0" name="Rectangle - Region override code field"/>
          <p:cNvSpPr/>
          <p:nvPr/>
        </p:nvSpPr>
        <p:spPr>
          <a:xfrm>
            <a:off x="2261963" y="918138"/>
            <a:ext cx="807792" cy="1828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1" name="Rectangle - REGIONOVERRIDECODEID FormField"/>
          <p:cNvSpPr/>
          <p:nvPr/>
        </p:nvSpPr>
        <p:spPr>
          <a:xfrm>
            <a:off x="4445541" y="2851043"/>
            <a:ext cx="4095344" cy="475488"/>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777121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 presetClass="exit" presetSubtype="0" fill="hold" grpId="2"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2"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spc="-30" dirty="0">
                <a:solidFill>
                  <a:srgbClr val="58595B"/>
                </a:solidFill>
                <a:cs typeface="Arial" panose="020B0604020202020204" pitchFamily="34" charset="0"/>
              </a:rPr>
              <a:t>Helper class to Handle </a:t>
            </a:r>
            <a:r>
              <a:rPr lang="en-US" sz="1600" spc="-30" dirty="0" err="1">
                <a:solidFill>
                  <a:srgbClr val="58595B"/>
                </a:solidFill>
                <a:cs typeface="Arial" panose="020B0604020202020204" pitchFamily="34" charset="0"/>
              </a:rPr>
              <a:t>ValueChanged</a:t>
            </a:r>
            <a:r>
              <a:rPr lang="en-US" sz="1600" spc="-30" dirty="0">
                <a:solidFill>
                  <a:srgbClr val="58595B"/>
                </a:solidFill>
                <a:cs typeface="Arial" panose="020B0604020202020204" pitchFamily="34" charset="0"/>
              </a:rPr>
              <a:t> events</a:t>
            </a:r>
            <a:endParaRPr lang="en-US" sz="1600" dirty="0">
              <a:solidFill>
                <a:srgbClr val="58595B"/>
              </a:solidFill>
            </a:endParaRPr>
          </a:p>
        </p:txBody>
      </p:sp>
      <p:pic>
        <p:nvPicPr>
          <p:cNvPr id="7" name="Pic - GISFormHelper"/>
          <p:cNvPicPr>
            <a:picLocks noChangeAspect="1"/>
          </p:cNvPicPr>
          <p:nvPr/>
        </p:nvPicPr>
        <p:blipFill>
          <a:blip r:embed="rId4"/>
          <a:stretch>
            <a:fillRect/>
          </a:stretch>
        </p:blipFill>
        <p:spPr>
          <a:xfrm>
            <a:off x="247454" y="546507"/>
            <a:ext cx="7743001" cy="3437100"/>
          </a:xfrm>
          <a:prstGeom prst="rect">
            <a:avLst/>
          </a:prstGeom>
          <a:effectLst>
            <a:glow rad="127000">
              <a:schemeClr val="bg1">
                <a:lumMod val="75000"/>
                <a:alpha val="60000"/>
              </a:schemeClr>
            </a:glow>
          </a:effectLst>
        </p:spPr>
      </p:pic>
      <p:pic>
        <p:nvPicPr>
          <p:cNvPr id="9" name="Pic - Step through Fields"/>
          <p:cNvPicPr>
            <a:picLocks noChangeAspect="1"/>
          </p:cNvPicPr>
          <p:nvPr/>
        </p:nvPicPr>
        <p:blipFill>
          <a:blip r:embed="rId5"/>
          <a:stretch>
            <a:fillRect/>
          </a:stretch>
        </p:blipFill>
        <p:spPr>
          <a:xfrm>
            <a:off x="257182" y="1606746"/>
            <a:ext cx="7750622" cy="1844298"/>
          </a:xfrm>
          <a:prstGeom prst="rect">
            <a:avLst/>
          </a:prstGeom>
        </p:spPr>
      </p:pic>
      <p:sp>
        <p:nvSpPr>
          <p:cNvPr id="14" name="Rectangle - Set handler"/>
          <p:cNvSpPr/>
          <p:nvPr/>
        </p:nvSpPr>
        <p:spPr>
          <a:xfrm>
            <a:off x="1289928" y="2043348"/>
            <a:ext cx="2484403" cy="24265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5" name="Rectangle - Add to Dictionary"/>
          <p:cNvSpPr/>
          <p:nvPr/>
        </p:nvSpPr>
        <p:spPr>
          <a:xfrm>
            <a:off x="1289927" y="2164674"/>
            <a:ext cx="2484403" cy="24265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6" name="Rectangle - Add to Dictionary"/>
          <p:cNvSpPr/>
          <p:nvPr/>
        </p:nvSpPr>
        <p:spPr>
          <a:xfrm>
            <a:off x="1111587" y="1582395"/>
            <a:ext cx="2507102" cy="24265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10" name="Pic - ValueChanged Handler 1"/>
          <p:cNvPicPr>
            <a:picLocks noChangeAspect="1"/>
          </p:cNvPicPr>
          <p:nvPr/>
        </p:nvPicPr>
        <p:blipFill>
          <a:blip r:embed="rId6"/>
          <a:stretch>
            <a:fillRect/>
          </a:stretch>
        </p:blipFill>
        <p:spPr>
          <a:xfrm>
            <a:off x="257182" y="387670"/>
            <a:ext cx="8587986" cy="4379730"/>
          </a:xfrm>
          <a:prstGeom prst="rect">
            <a:avLst/>
          </a:prstGeom>
          <a:effectLst>
            <a:glow rad="127000">
              <a:schemeClr val="bg1">
                <a:lumMod val="75000"/>
                <a:alpha val="60000"/>
              </a:schemeClr>
            </a:glow>
          </a:effectLst>
        </p:spPr>
      </p:pic>
      <p:sp>
        <p:nvSpPr>
          <p:cNvPr id="17" name="Rectangle - Get FormField"/>
          <p:cNvSpPr/>
          <p:nvPr/>
        </p:nvSpPr>
        <p:spPr>
          <a:xfrm>
            <a:off x="1392633" y="774452"/>
            <a:ext cx="4461516" cy="69654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8" name="Rectangle - Call Method before Save"/>
          <p:cNvSpPr/>
          <p:nvPr/>
        </p:nvSpPr>
        <p:spPr>
          <a:xfrm>
            <a:off x="1793510" y="1682226"/>
            <a:ext cx="7051658" cy="274320"/>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0" name="Rectangle - Set Focus Field"/>
          <p:cNvSpPr/>
          <p:nvPr/>
        </p:nvSpPr>
        <p:spPr>
          <a:xfrm>
            <a:off x="1783570" y="1987412"/>
            <a:ext cx="7061598" cy="2779987"/>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pic>
        <p:nvPicPr>
          <p:cNvPr id="11" name="Pic - ValueChanged Handler 2"/>
          <p:cNvPicPr>
            <a:picLocks noChangeAspect="1"/>
          </p:cNvPicPr>
          <p:nvPr/>
        </p:nvPicPr>
        <p:blipFill>
          <a:blip r:embed="rId7"/>
          <a:stretch>
            <a:fillRect/>
          </a:stretch>
        </p:blipFill>
        <p:spPr>
          <a:xfrm>
            <a:off x="266910" y="1467027"/>
            <a:ext cx="8609420" cy="2979359"/>
          </a:xfrm>
          <a:prstGeom prst="rect">
            <a:avLst/>
          </a:prstGeom>
          <a:effectLst>
            <a:glow rad="127000">
              <a:schemeClr val="bg1">
                <a:lumMod val="75000"/>
                <a:alpha val="60000"/>
              </a:schemeClr>
            </a:glow>
          </a:effectLst>
        </p:spPr>
      </p:pic>
      <p:sp>
        <p:nvSpPr>
          <p:cNvPr id="21" name="Rectangle - Save Form"/>
          <p:cNvSpPr/>
          <p:nvPr/>
        </p:nvSpPr>
        <p:spPr>
          <a:xfrm>
            <a:off x="1793510" y="1509503"/>
            <a:ext cx="6187612" cy="1502053"/>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3" name="Rectangle - Call Method afterSave"/>
          <p:cNvSpPr/>
          <p:nvPr/>
        </p:nvSpPr>
        <p:spPr>
          <a:xfrm>
            <a:off x="1793510" y="2880905"/>
            <a:ext cx="6187612" cy="273557"/>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22" name="Rectangle - Refresh Page"/>
          <p:cNvSpPr/>
          <p:nvPr/>
        </p:nvSpPr>
        <p:spPr>
          <a:xfrm>
            <a:off x="1783570" y="3113459"/>
            <a:ext cx="6197552" cy="1332927"/>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2707955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1" fill="hold" nodeType="click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ppt_x"/>
                                          </p:val>
                                        </p:tav>
                                      </p:tavLst>
                                    </p:anim>
                                    <p:anim calcmode="lin" valueType="num">
                                      <p:cBhvr additive="base">
                                        <p:cTn id="12" dur="500"/>
                                        <p:tgtEl>
                                          <p:spTgt spid="7"/>
                                        </p:tgtEl>
                                        <p:attrNameLst>
                                          <p:attrName>ppt_y</p:attrName>
                                        </p:attrNameLst>
                                      </p:cBhvr>
                                      <p:tavLst>
                                        <p:tav tm="0">
                                          <p:val>
                                            <p:strVal val="ppt_y"/>
                                          </p:val>
                                        </p:tav>
                                        <p:tav tm="100000">
                                          <p:val>
                                            <p:strVal val="0-ppt_h/2"/>
                                          </p:val>
                                        </p:tav>
                                      </p:tavLst>
                                    </p:anim>
                                    <p:set>
                                      <p:cBhvr>
                                        <p:cTn id="13" dur="1" fill="hold">
                                          <p:stCondLst>
                                            <p:cond delay="499"/>
                                          </p:stCondLst>
                                        </p:cTn>
                                        <p:tgtEl>
                                          <p:spTgt spid="7"/>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5"/>
                                        </p:tgtEl>
                                      </p:cBhvr>
                                    </p:animEffect>
                                    <p:set>
                                      <p:cBhvr>
                                        <p:cTn id="38" dur="1" fill="hold">
                                          <p:stCondLst>
                                            <p:cond delay="499"/>
                                          </p:stCondLst>
                                        </p:cTn>
                                        <p:tgtEl>
                                          <p:spTgt spid="15"/>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childTnLst>
                          </p:cTn>
                        </p:par>
                        <p:par>
                          <p:cTn id="75" fill="hold">
                            <p:stCondLst>
                              <p:cond delay="500"/>
                            </p:stCondLst>
                            <p:childTnLst>
                              <p:par>
                                <p:cTn id="76" presetID="2" presetClass="exit" presetSubtype="1" fill="hold" nodeType="afterEffect">
                                  <p:stCondLst>
                                    <p:cond delay="0"/>
                                  </p:stCondLst>
                                  <p:childTnLst>
                                    <p:anim calcmode="lin" valueType="num">
                                      <p:cBhvr additive="base">
                                        <p:cTn id="77" dur="500"/>
                                        <p:tgtEl>
                                          <p:spTgt spid="10"/>
                                        </p:tgtEl>
                                        <p:attrNameLst>
                                          <p:attrName>ppt_x</p:attrName>
                                        </p:attrNameLst>
                                      </p:cBhvr>
                                      <p:tavLst>
                                        <p:tav tm="0">
                                          <p:val>
                                            <p:strVal val="ppt_x"/>
                                          </p:val>
                                        </p:tav>
                                        <p:tav tm="100000">
                                          <p:val>
                                            <p:strVal val="ppt_x"/>
                                          </p:val>
                                        </p:tav>
                                      </p:tavLst>
                                    </p:anim>
                                    <p:anim calcmode="lin" valueType="num">
                                      <p:cBhvr additive="base">
                                        <p:cTn id="78" dur="500"/>
                                        <p:tgtEl>
                                          <p:spTgt spid="10"/>
                                        </p:tgtEl>
                                        <p:attrNameLst>
                                          <p:attrName>ppt_y</p:attrName>
                                        </p:attrNameLst>
                                      </p:cBhvr>
                                      <p:tavLst>
                                        <p:tav tm="0">
                                          <p:val>
                                            <p:strVal val="ppt_y"/>
                                          </p:val>
                                        </p:tav>
                                        <p:tav tm="100000">
                                          <p:val>
                                            <p:strVal val="0-ppt_h/2"/>
                                          </p:val>
                                        </p:tav>
                                      </p:tavLst>
                                    </p:anim>
                                    <p:set>
                                      <p:cBhvr>
                                        <p:cTn id="79" dur="1" fill="hold">
                                          <p:stCondLst>
                                            <p:cond delay="499"/>
                                          </p:stCondLst>
                                        </p:cTn>
                                        <p:tgtEl>
                                          <p:spTgt spid="10"/>
                                        </p:tgtEl>
                                        <p:attrNameLst>
                                          <p:attrName>style.visibility</p:attrName>
                                        </p:attrNameLst>
                                      </p:cBhvr>
                                      <p:to>
                                        <p:strVal val="hidden"/>
                                      </p:to>
                                    </p:set>
                                  </p:childTnLst>
                                </p:cTn>
                              </p:par>
                              <p:par>
                                <p:cTn id="80" presetID="2" presetClass="entr" presetSubtype="4" fill="hold" nodeType="withEffect">
                                  <p:stCondLst>
                                    <p:cond delay="0"/>
                                  </p:stCondLst>
                                  <p:childTnLst>
                                    <p:set>
                                      <p:cBhvr>
                                        <p:cTn id="81" dur="1" fill="hold">
                                          <p:stCondLst>
                                            <p:cond delay="0"/>
                                          </p:stCondLst>
                                        </p:cTn>
                                        <p:tgtEl>
                                          <p:spTgt spid="11"/>
                                        </p:tgtEl>
                                        <p:attrNameLst>
                                          <p:attrName>style.visibility</p:attrName>
                                        </p:attrNameLst>
                                      </p:cBhvr>
                                      <p:to>
                                        <p:strVal val="visible"/>
                                      </p:to>
                                    </p:set>
                                    <p:anim calcmode="lin" valueType="num">
                                      <p:cBhvr additive="base">
                                        <p:cTn id="82" dur="500" fill="hold"/>
                                        <p:tgtEl>
                                          <p:spTgt spid="11"/>
                                        </p:tgtEl>
                                        <p:attrNameLst>
                                          <p:attrName>ppt_x</p:attrName>
                                        </p:attrNameLst>
                                      </p:cBhvr>
                                      <p:tavLst>
                                        <p:tav tm="0">
                                          <p:val>
                                            <p:strVal val="#ppt_x"/>
                                          </p:val>
                                        </p:tav>
                                        <p:tav tm="100000">
                                          <p:val>
                                            <p:strVal val="#ppt_x"/>
                                          </p:val>
                                        </p:tav>
                                      </p:tavLst>
                                    </p:anim>
                                    <p:anim calcmode="lin" valueType="num">
                                      <p:cBhvr additive="base">
                                        <p:cTn id="8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23"/>
                                        </p:tgtEl>
                                      </p:cBhvr>
                                    </p:animEffect>
                                    <p:set>
                                      <p:cBhvr>
                                        <p:cTn id="101" dur="1" fill="hold">
                                          <p:stCondLst>
                                            <p:cond delay="499"/>
                                          </p:stCondLst>
                                        </p:cTn>
                                        <p:tgtEl>
                                          <p:spTgt spid="23"/>
                                        </p:tgtEl>
                                        <p:attrNameLst>
                                          <p:attrName>style.visibility</p:attrName>
                                        </p:attrNameLst>
                                      </p:cBhvr>
                                      <p:to>
                                        <p:strVal val="hidden"/>
                                      </p:to>
                                    </p:se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P spid="20" grpId="1" animBg="1"/>
      <p:bldP spid="21" grpId="0" animBg="1"/>
      <p:bldP spid="21" grpId="1" animBg="1"/>
      <p:bldP spid="23" grpId="0" animBg="1"/>
      <p:bldP spid="23" grpId="1"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Helpful Hints</a:t>
            </a:r>
            <a:endParaRPr lang="en-US" sz="1600" dirty="0">
              <a:solidFill>
                <a:srgbClr val="58595B"/>
              </a:solidFill>
            </a:endParaRPr>
          </a:p>
        </p:txBody>
      </p:sp>
      <p:pic>
        <p:nvPicPr>
          <p:cNvPr id="4" name="Pic - GIS Key details page screen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16" name="Rectangle - Helpful Hints"/>
          <p:cNvSpPr/>
          <p:nvPr/>
        </p:nvSpPr>
        <p:spPr>
          <a:xfrm>
            <a:off x="1042416" y="992659"/>
            <a:ext cx="914400" cy="2926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7" name="Text - Explorer Bar Section"/>
          <p:cNvSpPr/>
          <p:nvPr/>
        </p:nvSpPr>
        <p:spPr>
          <a:xfrm>
            <a:off x="2039204" y="1315136"/>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Explorer Bar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8" name="Text - View Data Form"/>
          <p:cNvSpPr/>
          <p:nvPr/>
        </p:nvSpPr>
        <p:spPr>
          <a:xfrm>
            <a:off x="2039204" y="1598268"/>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View Data Form</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pic>
        <p:nvPicPr>
          <p:cNvPr id="3" name="Pic - Edit page"/>
          <p:cNvPicPr>
            <a:picLocks noChangeAspect="1"/>
          </p:cNvPicPr>
          <p:nvPr/>
        </p:nvPicPr>
        <p:blipFill>
          <a:blip r:embed="rId4"/>
          <a:stretch>
            <a:fillRect/>
          </a:stretch>
        </p:blipFill>
        <p:spPr>
          <a:xfrm>
            <a:off x="2039204" y="992659"/>
            <a:ext cx="3254095" cy="2749710"/>
          </a:xfrm>
          <a:prstGeom prst="rect">
            <a:avLst/>
          </a:prstGeom>
        </p:spPr>
      </p:pic>
      <p:pic>
        <p:nvPicPr>
          <p:cNvPr id="6" name="Pic - Edit section"/>
          <p:cNvPicPr>
            <a:picLocks noChangeAspect="1"/>
          </p:cNvPicPr>
          <p:nvPr/>
        </p:nvPicPr>
        <p:blipFill>
          <a:blip r:embed="rId5"/>
          <a:stretch>
            <a:fillRect/>
          </a:stretch>
        </p:blipFill>
        <p:spPr>
          <a:xfrm>
            <a:off x="5293299" y="992659"/>
            <a:ext cx="3601045" cy="3583129"/>
          </a:xfrm>
          <a:prstGeom prst="rect">
            <a:avLst/>
          </a:prstGeom>
        </p:spPr>
      </p:pic>
    </p:spTree>
    <p:extLst>
      <p:ext uri="{BB962C8B-B14F-4D97-AF65-F5344CB8AC3E}">
        <p14:creationId xmlns:p14="http://schemas.microsoft.com/office/powerpoint/2010/main" val="25950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
        <p:nvSpPr>
          <p:cNvPr id="19" name="Slide header"/>
          <p:cNvSpPr/>
          <p:nvPr/>
        </p:nvSpPr>
        <p:spPr>
          <a:xfrm>
            <a:off x="150673" y="94007"/>
            <a:ext cx="5734592" cy="338554"/>
          </a:xfrm>
          <a:prstGeom prst="rect">
            <a:avLst/>
          </a:prstGeom>
          <a:ln>
            <a:noFill/>
          </a:ln>
        </p:spPr>
        <p:txBody>
          <a:bodyPr wrap="square">
            <a:spAutoFit/>
          </a:bodyPr>
          <a:lstStyle/>
          <a:p>
            <a:r>
              <a:rPr lang="en-US" sz="1600" dirty="0" smtClean="0">
                <a:solidFill>
                  <a:srgbClr val="58595B"/>
                </a:solidFill>
              </a:rPr>
              <a:t>Helpful Hints View Form</a:t>
            </a:r>
            <a:endParaRPr lang="en-US" sz="1600" dirty="0">
              <a:solidFill>
                <a:srgbClr val="58595B"/>
              </a:solidFill>
            </a:endParaRPr>
          </a:p>
        </p:txBody>
      </p:sp>
      <p:pic>
        <p:nvPicPr>
          <p:cNvPr id="4" name="Picture 3"/>
          <p:cNvPicPr>
            <a:picLocks noChangeAspect="1"/>
          </p:cNvPicPr>
          <p:nvPr/>
        </p:nvPicPr>
        <p:blipFill>
          <a:blip r:embed="rId4"/>
          <a:stretch>
            <a:fillRect/>
          </a:stretch>
        </p:blipFill>
        <p:spPr>
          <a:xfrm>
            <a:off x="0" y="0"/>
            <a:ext cx="9124249" cy="4764102"/>
          </a:xfrm>
          <a:prstGeom prst="rect">
            <a:avLst/>
          </a:prstGeom>
        </p:spPr>
      </p:pic>
    </p:spTree>
    <p:extLst>
      <p:ext uri="{BB962C8B-B14F-4D97-AF65-F5344CB8AC3E}">
        <p14:creationId xmlns:p14="http://schemas.microsoft.com/office/powerpoint/2010/main" val="3907778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header"/>
          <p:cNvSpPr/>
          <p:nvPr/>
        </p:nvSpPr>
        <p:spPr>
          <a:xfrm>
            <a:off x="150673" y="101627"/>
            <a:ext cx="5734592" cy="338554"/>
          </a:xfrm>
          <a:prstGeom prst="rect">
            <a:avLst/>
          </a:prstGeom>
          <a:ln>
            <a:noFill/>
          </a:ln>
        </p:spPr>
        <p:txBody>
          <a:bodyPr wrap="square">
            <a:spAutoFit/>
          </a:bodyPr>
          <a:lstStyle/>
          <a:p>
            <a:r>
              <a:rPr lang="en-US" sz="1600" spc="-30" dirty="0" smtClean="0">
                <a:solidFill>
                  <a:srgbClr val="58595B"/>
                </a:solidFill>
                <a:cs typeface="Arial" panose="020B0604020202020204" pitchFamily="34" charset="0"/>
              </a:rPr>
              <a:t>Helpful Hints</a:t>
            </a:r>
            <a:endParaRPr lang="en-US" sz="1600" dirty="0">
              <a:solidFill>
                <a:srgbClr val="58595B"/>
              </a:solidFill>
            </a:endParaRPr>
          </a:p>
        </p:txBody>
      </p:sp>
      <p:pic>
        <p:nvPicPr>
          <p:cNvPr id="4" name="Pic - GIS Key details page screen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5" y="668337"/>
            <a:ext cx="5676191" cy="3771429"/>
          </a:xfrm>
          <a:prstGeom prst="rect">
            <a:avLst/>
          </a:prstGeom>
        </p:spPr>
      </p:pic>
      <p:sp>
        <p:nvSpPr>
          <p:cNvPr id="16" name="Rectangle - Helpful Hints"/>
          <p:cNvSpPr/>
          <p:nvPr/>
        </p:nvSpPr>
        <p:spPr>
          <a:xfrm>
            <a:off x="1042416" y="992659"/>
            <a:ext cx="914400" cy="2926080"/>
          </a:xfrm>
          <a:prstGeom prst="rect">
            <a:avLst/>
          </a:prstGeom>
          <a:noFill/>
          <a:ln w="19050">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
        <p:nvSpPr>
          <p:cNvPr id="17" name="Text - Explorer Bar Section"/>
          <p:cNvSpPr/>
          <p:nvPr/>
        </p:nvSpPr>
        <p:spPr>
          <a:xfrm>
            <a:off x="2039204" y="1315136"/>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Explorer Bar Section</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18" name="Text - View Data Form"/>
          <p:cNvSpPr/>
          <p:nvPr/>
        </p:nvSpPr>
        <p:spPr>
          <a:xfrm>
            <a:off x="2039204" y="1598268"/>
            <a:ext cx="2331720" cy="369332"/>
          </a:xfrm>
          <a:prstGeom prst="rect">
            <a:avLst/>
          </a:prstGeom>
          <a:solidFill>
            <a:schemeClr val="lt1"/>
          </a:solidFill>
        </p:spPr>
        <p:txBody>
          <a:bodyPr wrap="none" lIns="91440" tIns="45720" rIns="91440" bIns="45720">
            <a:spAutoFit/>
          </a:bodyPr>
          <a:lstStyle/>
          <a:p>
            <a:pPr algn="ctr"/>
            <a:r>
              <a:rPr lang="en-US" sz="1800" dirty="0" smtClean="0">
                <a:ln w="0"/>
                <a:gradFill>
                  <a:gsLst>
                    <a:gs pos="0">
                      <a:schemeClr val="accent3">
                        <a:lumMod val="50000"/>
                      </a:schemeClr>
                    </a:gs>
                    <a:gs pos="50000">
                      <a:schemeClr val="accent3">
                        <a:lumMod val="75000"/>
                      </a:schemeClr>
                    </a:gs>
                    <a:gs pos="100000">
                      <a:schemeClr val="accent3">
                        <a:lumMod val="75000"/>
                      </a:schemeClr>
                    </a:gs>
                  </a:gsLst>
                  <a:lin ang="5400000"/>
                </a:gradFill>
                <a:effectLst/>
              </a:rPr>
              <a:t>View Data Form</a:t>
            </a:r>
            <a:endParaRPr lang="en-US" sz="1800" b="0" cap="none" spc="0" dirty="0">
              <a:ln w="0"/>
              <a:gradFill>
                <a:gsLst>
                  <a:gs pos="0">
                    <a:schemeClr val="accent3">
                      <a:lumMod val="50000"/>
                    </a:schemeClr>
                  </a:gs>
                  <a:gs pos="50000">
                    <a:schemeClr val="accent3">
                      <a:lumMod val="75000"/>
                    </a:schemeClr>
                  </a:gs>
                  <a:gs pos="100000">
                    <a:schemeClr val="accent3">
                      <a:lumMod val="75000"/>
                    </a:schemeClr>
                  </a:gs>
                </a:gsLst>
                <a:lin ang="5400000"/>
              </a:gradFill>
              <a:effectLst/>
            </a:endParaRPr>
          </a:p>
        </p:txBody>
      </p:sp>
      <p:sp>
        <p:nvSpPr>
          <p:cNvPr id="9" name="Rectangle - Tasks"/>
          <p:cNvSpPr/>
          <p:nvPr/>
        </p:nvSpPr>
        <p:spPr>
          <a:xfrm>
            <a:off x="1042416" y="4029390"/>
            <a:ext cx="914400" cy="291402"/>
          </a:xfrm>
          <a:prstGeom prst="rect">
            <a:avLst/>
          </a:prstGeom>
          <a:noFill/>
          <a:ln w="19050">
            <a:solidFill>
              <a:srgbClr val="FF0000">
                <a:alpha val="74000"/>
              </a:srgbClr>
            </a:solidFill>
          </a:ln>
          <a:effectLst>
            <a:glow rad="63500">
              <a:schemeClr val="bg1">
                <a:lumMod val="85000"/>
                <a:alpha val="40000"/>
              </a:schemeClr>
            </a:glow>
          </a:effectLst>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lnSpc>
                <a:spcPct val="90000"/>
              </a:lnSpc>
            </a:pPr>
            <a:endParaRPr lang="en-US" sz="2800" dirty="0" smtClean="0">
              <a:solidFill>
                <a:schemeClr val="bg1"/>
              </a:solidFill>
            </a:endParaRPr>
          </a:p>
        </p:txBody>
      </p:sp>
    </p:spTree>
    <p:extLst>
      <p:ext uri="{BB962C8B-B14F-4D97-AF65-F5344CB8AC3E}">
        <p14:creationId xmlns:p14="http://schemas.microsoft.com/office/powerpoint/2010/main" val="20260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Questions?</a:t>
            </a:r>
            <a:endParaRPr lang="en-US" sz="2100" dirty="0">
              <a:solidFill>
                <a:schemeClr val="bg1"/>
              </a:solidFill>
              <a:latin typeface="+mj-lt"/>
            </a:endParaRPr>
          </a:p>
        </p:txBody>
      </p:sp>
    </p:spTree>
    <p:extLst>
      <p:ext uri="{BB962C8B-B14F-4D97-AF65-F5344CB8AC3E}">
        <p14:creationId xmlns:p14="http://schemas.microsoft.com/office/powerpoint/2010/main" val="101528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 y="8713"/>
            <a:ext cx="9141618" cy="5142161"/>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 y="2565"/>
            <a:ext cx="9141618" cy="5142161"/>
          </a:xfrm>
          <a:prstGeom prst="rect">
            <a:avLst/>
          </a:prstGeom>
        </p:spPr>
      </p:pic>
      <p:pic>
        <p:nvPicPr>
          <p:cNvPr id="7" name="Picture 6"/>
          <p:cNvPicPr>
            <a:picLocks noChangeAspect="1"/>
          </p:cNvPicPr>
          <p:nvPr/>
        </p:nvPicPr>
        <p:blipFill rotWithShape="1">
          <a:blip r:embed="rId5">
            <a:alphaModFix/>
            <a:extLst>
              <a:ext uri="{28A0092B-C50C-407E-A947-70E740481C1C}">
                <a14:useLocalDpi xmlns:a14="http://schemas.microsoft.com/office/drawing/2010/main" val="0"/>
              </a:ext>
            </a:extLst>
          </a:blip>
          <a:srcRect r="77820" b="61342"/>
          <a:stretch/>
        </p:blipFill>
        <p:spPr>
          <a:xfrm rot="2700000">
            <a:off x="7906423" y="4677391"/>
            <a:ext cx="999980" cy="980372"/>
          </a:xfrm>
          <a:prstGeom prst="rect">
            <a:avLst/>
          </a:prstGeom>
        </p:spPr>
      </p:pic>
      <p:sp>
        <p:nvSpPr>
          <p:cNvPr id="2" name="TextBox 1"/>
          <p:cNvSpPr txBox="1"/>
          <p:nvPr/>
        </p:nvSpPr>
        <p:spPr>
          <a:xfrm>
            <a:off x="1134368" y="2111980"/>
            <a:ext cx="3942453" cy="923330"/>
          </a:xfrm>
          <a:prstGeom prst="rect">
            <a:avLst/>
          </a:prstGeom>
          <a:noFill/>
        </p:spPr>
        <p:txBody>
          <a:bodyPr wrap="square" rtlCol="0">
            <a:spAutoFit/>
          </a:bodyPr>
          <a:lstStyle/>
          <a:p>
            <a:r>
              <a:rPr lang="en-US" sz="5400" dirty="0">
                <a:solidFill>
                  <a:schemeClr val="bg1"/>
                </a:solidFill>
              </a:rPr>
              <a:t>Thank you!</a:t>
            </a:r>
          </a:p>
        </p:txBody>
      </p:sp>
      <p:sp>
        <p:nvSpPr>
          <p:cNvPr id="3" name="TextBox 2"/>
          <p:cNvSpPr txBox="1"/>
          <p:nvPr/>
        </p:nvSpPr>
        <p:spPr>
          <a:xfrm>
            <a:off x="1580321" y="3209076"/>
            <a:ext cx="5138531" cy="369332"/>
          </a:xfrm>
          <a:prstGeom prst="rect">
            <a:avLst/>
          </a:prstGeom>
          <a:noFill/>
        </p:spPr>
        <p:txBody>
          <a:bodyPr wrap="square" rtlCol="0">
            <a:spAutoFit/>
          </a:bodyPr>
          <a:lstStyle/>
          <a:p>
            <a:r>
              <a:rPr lang="en-US" sz="1800" dirty="0" smtClean="0">
                <a:solidFill>
                  <a:schemeClr val="bg1"/>
                </a:solidFill>
              </a:rPr>
              <a:t>cmayeda@childrenscoloradofoundation.org</a:t>
            </a:r>
            <a:endParaRPr lang="en-US" sz="1800" dirty="0"/>
          </a:p>
        </p:txBody>
      </p:sp>
    </p:spTree>
    <p:extLst>
      <p:ext uri="{BB962C8B-B14F-4D97-AF65-F5344CB8AC3E}">
        <p14:creationId xmlns:p14="http://schemas.microsoft.com/office/powerpoint/2010/main" val="32481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header"/>
          <p:cNvSpPr/>
          <p:nvPr/>
        </p:nvSpPr>
        <p:spPr>
          <a:xfrm>
            <a:off x="360536" y="266874"/>
            <a:ext cx="5734592" cy="553998"/>
          </a:xfrm>
          <a:prstGeom prst="rect">
            <a:avLst/>
          </a:prstGeom>
          <a:ln>
            <a:noFill/>
          </a:ln>
        </p:spPr>
        <p:txBody>
          <a:bodyPr wrap="square">
            <a:spAutoFit/>
          </a:bodyPr>
          <a:lstStyle/>
          <a:p>
            <a:r>
              <a:rPr lang="en-US" sz="3000" spc="-30" dirty="0" smtClean="0">
                <a:solidFill>
                  <a:srgbClr val="58595B"/>
                </a:solidFill>
                <a:cs typeface="Arial" panose="020B0604020202020204" pitchFamily="34" charset="0"/>
              </a:rPr>
              <a:t>Background</a:t>
            </a:r>
            <a:endParaRPr lang="en-US" sz="3000" dirty="0">
              <a:solidFill>
                <a:srgbClr val="58595B"/>
              </a:solidFill>
            </a:endParaRPr>
          </a:p>
        </p:txBody>
      </p:sp>
      <p:pic>
        <p:nvPicPr>
          <p:cNvPr id="14" name="Balloon Bo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164" y="100808"/>
            <a:ext cx="709128" cy="518874"/>
          </a:xfrm>
          <a:prstGeom prst="rect">
            <a:avLst/>
          </a:prstGeom>
        </p:spPr>
      </p:pic>
      <p:sp>
        <p:nvSpPr>
          <p:cNvPr id="2" name="TextBox - Left"/>
          <p:cNvSpPr txBox="1"/>
          <p:nvPr/>
        </p:nvSpPr>
        <p:spPr>
          <a:xfrm>
            <a:off x="360536" y="1060653"/>
            <a:ext cx="3731392" cy="2308324"/>
          </a:xfrm>
          <a:prstGeom prst="rect">
            <a:avLst/>
          </a:prstGeom>
          <a:noFill/>
        </p:spPr>
        <p:txBody>
          <a:bodyPr wrap="square" rtlCol="0">
            <a:spAutoFit/>
          </a:bodyPr>
          <a:lstStyle/>
          <a:p>
            <a:r>
              <a:rPr lang="en-US" sz="1800" dirty="0" smtClean="0">
                <a:solidFill>
                  <a:schemeClr val="tx2"/>
                </a:solidFill>
              </a:rPr>
              <a:t>We had a large, complex legacy form used outside of CRM, which had many dynamic sections and fields. In the simplest case the data entry is fairly minimal, while the more complex cases required a wide range of data entry object types.</a:t>
            </a:r>
          </a:p>
        </p:txBody>
      </p:sp>
      <p:cxnSp>
        <p:nvCxnSpPr>
          <p:cNvPr id="5" name="Straight Connector 4"/>
          <p:cNvCxnSpPr/>
          <p:nvPr/>
        </p:nvCxnSpPr>
        <p:spPr>
          <a:xfrm>
            <a:off x="4573192" y="1158736"/>
            <a:ext cx="0" cy="3291840"/>
          </a:xfrm>
          <a:prstGeom prst="line">
            <a:avLst/>
          </a:prstGeom>
          <a:noFill/>
          <a:ln w="14288" cap="flat">
            <a:solidFill>
              <a:schemeClr val="tx2"/>
            </a:solidFill>
            <a:prstDash val="solid"/>
            <a:miter lim="800000"/>
            <a:headEnd/>
            <a:tailEnd/>
          </a:ln>
          <a:extLst>
            <a:ext uri="{909E8E84-426E-40DD-AFC4-6F175D3DCCD1}">
              <a14:hiddenFill xmlns:a14="http://schemas.microsoft.com/office/drawing/2010/main">
                <a:noFill/>
              </a14:hiddenFill>
            </a:ext>
          </a:extLst>
        </p:spPr>
      </p:cxnSp>
      <p:sp>
        <p:nvSpPr>
          <p:cNvPr id="7" name="TextBox - Right"/>
          <p:cNvSpPr txBox="1"/>
          <p:nvPr/>
        </p:nvSpPr>
        <p:spPr>
          <a:xfrm>
            <a:off x="4856369" y="1060653"/>
            <a:ext cx="3989679" cy="3447098"/>
          </a:xfrm>
          <a:prstGeom prst="rect">
            <a:avLst/>
          </a:prstGeom>
          <a:noFill/>
        </p:spPr>
        <p:txBody>
          <a:bodyPr wrap="square" rtlCol="0">
            <a:spAutoFit/>
          </a:bodyPr>
          <a:lstStyle/>
          <a:p>
            <a:pPr marL="257175" indent="-257175">
              <a:spcAft>
                <a:spcPts val="600"/>
              </a:spcAft>
              <a:buFont typeface="Arial" charset="0"/>
              <a:buChar char="•"/>
            </a:pPr>
            <a:r>
              <a:rPr lang="en-US" sz="1800" dirty="0" smtClean="0"/>
              <a:t>Easy and intuitive UI to minimize need for training while increasing staff efficiency</a:t>
            </a:r>
            <a:endParaRPr lang="en-US" sz="1800" dirty="0"/>
          </a:p>
          <a:p>
            <a:pPr marL="257175" indent="-257175">
              <a:spcAft>
                <a:spcPts val="600"/>
              </a:spcAft>
              <a:buFont typeface="Arial" charset="0"/>
              <a:buChar char="•"/>
            </a:pPr>
            <a:r>
              <a:rPr lang="en-US" sz="1800" dirty="0" smtClean="0"/>
              <a:t>Reduce confusion by only showing necessary data elements/sections</a:t>
            </a:r>
            <a:endParaRPr lang="en-US" sz="1800" dirty="0"/>
          </a:p>
          <a:p>
            <a:pPr marL="257175" indent="-257175">
              <a:spcAft>
                <a:spcPts val="600"/>
              </a:spcAft>
              <a:buFont typeface="Arial" charset="0"/>
              <a:buChar char="•"/>
            </a:pPr>
            <a:r>
              <a:rPr lang="en-US" sz="1800" dirty="0" smtClean="0"/>
              <a:t>Allow simplest cases to be completed quickly</a:t>
            </a:r>
            <a:endParaRPr lang="en-US" sz="1800" dirty="0"/>
          </a:p>
          <a:p>
            <a:pPr marL="257175" indent="-257175">
              <a:spcAft>
                <a:spcPts val="600"/>
              </a:spcAft>
              <a:buFont typeface="Arial" charset="0"/>
              <a:buChar char="•"/>
            </a:pPr>
            <a:r>
              <a:rPr lang="en-US" sz="1800" dirty="0" smtClean="0"/>
              <a:t>Allow for sections that are either dependent on or independent of other sections</a:t>
            </a:r>
          </a:p>
          <a:p>
            <a:pPr marL="257175" indent="-257175">
              <a:spcAft>
                <a:spcPts val="600"/>
              </a:spcAft>
              <a:buFont typeface="Arial" charset="0"/>
              <a:buChar char="•"/>
            </a:pPr>
            <a:r>
              <a:rPr lang="en-US" sz="1800" dirty="0" smtClean="0"/>
              <a:t>Easy to modify/maintain</a:t>
            </a:r>
          </a:p>
        </p:txBody>
      </p:sp>
      <p:grpSp>
        <p:nvGrpSpPr>
          <p:cNvPr id="6" name="Disclaimer Airplane"/>
          <p:cNvGrpSpPr/>
          <p:nvPr/>
        </p:nvGrpSpPr>
        <p:grpSpPr>
          <a:xfrm>
            <a:off x="3860357" y="4003988"/>
            <a:ext cx="582970" cy="423726"/>
            <a:chOff x="1143269" y="1310058"/>
            <a:chExt cx="582970" cy="423726"/>
          </a:xfrm>
        </p:grpSpPr>
        <p:sp>
          <p:nvSpPr>
            <p:cNvPr id="8" name="Freeform 7"/>
            <p:cNvSpPr>
              <a:spLocks noChangeArrowheads="1"/>
            </p:cNvSpPr>
            <p:nvPr/>
          </p:nvSpPr>
          <p:spPr bwMode="auto">
            <a:xfrm>
              <a:off x="1143269" y="1361986"/>
              <a:ext cx="261021" cy="371798"/>
            </a:xfrm>
            <a:custGeom>
              <a:avLst/>
              <a:gdLst>
                <a:gd name="T0" fmla="*/ 1091 w 1664"/>
                <a:gd name="T1" fmla="*/ 2321 h 2370"/>
                <a:gd name="T2" fmla="*/ 1186 w 1664"/>
                <a:gd name="T3" fmla="*/ 2268 h 2370"/>
                <a:gd name="T4" fmla="*/ 1189 w 1664"/>
                <a:gd name="T5" fmla="*/ 2366 h 2370"/>
                <a:gd name="T6" fmla="*/ 902 w 1664"/>
                <a:gd name="T7" fmla="*/ 2255 h 2370"/>
                <a:gd name="T8" fmla="*/ 895 w 1664"/>
                <a:gd name="T9" fmla="*/ 2351 h 2370"/>
                <a:gd name="T10" fmla="*/ 1325 w 1664"/>
                <a:gd name="T11" fmla="*/ 2250 h 2370"/>
                <a:gd name="T12" fmla="*/ 1287 w 1664"/>
                <a:gd name="T13" fmla="*/ 2308 h 2370"/>
                <a:gd name="T14" fmla="*/ 798 w 1664"/>
                <a:gd name="T15" fmla="*/ 2283 h 2370"/>
                <a:gd name="T16" fmla="*/ 1459 w 1664"/>
                <a:gd name="T17" fmla="*/ 2213 h 2370"/>
                <a:gd name="T18" fmla="*/ 1493 w 1664"/>
                <a:gd name="T19" fmla="*/ 2304 h 2370"/>
                <a:gd name="T20" fmla="*/ 567 w 1664"/>
                <a:gd name="T21" fmla="*/ 2202 h 2370"/>
                <a:gd name="T22" fmla="*/ 593 w 1664"/>
                <a:gd name="T23" fmla="*/ 2267 h 2370"/>
                <a:gd name="T24" fmla="*/ 1648 w 1664"/>
                <a:gd name="T25" fmla="*/ 2164 h 2370"/>
                <a:gd name="T26" fmla="*/ 455 w 1664"/>
                <a:gd name="T27" fmla="*/ 2197 h 2370"/>
                <a:gd name="T28" fmla="*/ 523 w 1664"/>
                <a:gd name="T29" fmla="*/ 2180 h 2370"/>
                <a:gd name="T30" fmla="*/ 323 w 1664"/>
                <a:gd name="T31" fmla="*/ 2039 h 2370"/>
                <a:gd name="T32" fmla="*/ 360 w 1664"/>
                <a:gd name="T33" fmla="*/ 2119 h 2370"/>
                <a:gd name="T34" fmla="*/ 292 w 1664"/>
                <a:gd name="T35" fmla="*/ 1935 h 2370"/>
                <a:gd name="T36" fmla="*/ 127 w 1664"/>
                <a:gd name="T37" fmla="*/ 1871 h 2370"/>
                <a:gd name="T38" fmla="*/ 194 w 1664"/>
                <a:gd name="T39" fmla="*/ 1889 h 2370"/>
                <a:gd name="T40" fmla="*/ 91 w 1664"/>
                <a:gd name="T41" fmla="*/ 1667 h 2370"/>
                <a:gd name="T42" fmla="*/ 107 w 1664"/>
                <a:gd name="T43" fmla="*/ 1762 h 2370"/>
                <a:gd name="T44" fmla="*/ 118 w 1664"/>
                <a:gd name="T45" fmla="*/ 1562 h 2370"/>
                <a:gd name="T46" fmla="*/ 7 w 1664"/>
                <a:gd name="T47" fmla="*/ 1426 h 2370"/>
                <a:gd name="T48" fmla="*/ 105 w 1664"/>
                <a:gd name="T49" fmla="*/ 1423 h 2370"/>
                <a:gd name="T50" fmla="*/ 56 w 1664"/>
                <a:gd name="T51" fmla="*/ 1326 h 2370"/>
                <a:gd name="T52" fmla="*/ 110 w 1664"/>
                <a:gd name="T53" fmla="*/ 1282 h 2370"/>
                <a:gd name="T54" fmla="*/ 36 w 1664"/>
                <a:gd name="T55" fmla="*/ 1122 h 2370"/>
                <a:gd name="T56" fmla="*/ 131 w 1664"/>
                <a:gd name="T57" fmla="*/ 1142 h 2370"/>
                <a:gd name="T58" fmla="*/ 72 w 1664"/>
                <a:gd name="T59" fmla="*/ 975 h 2370"/>
                <a:gd name="T60" fmla="*/ 118 w 1664"/>
                <a:gd name="T61" fmla="*/ 1038 h 2370"/>
                <a:gd name="T62" fmla="*/ 183 w 1664"/>
                <a:gd name="T63" fmla="*/ 804 h 2370"/>
                <a:gd name="T64" fmla="*/ 440 w 1664"/>
                <a:gd name="T65" fmla="*/ 811 h 2370"/>
                <a:gd name="T66" fmla="*/ 488 w 1664"/>
                <a:gd name="T67" fmla="*/ 860 h 2370"/>
                <a:gd name="T68" fmla="*/ 682 w 1664"/>
                <a:gd name="T69" fmla="*/ 782 h 2370"/>
                <a:gd name="T70" fmla="*/ 328 w 1664"/>
                <a:gd name="T71" fmla="*/ 834 h 2370"/>
                <a:gd name="T72" fmla="*/ 345 w 1664"/>
                <a:gd name="T73" fmla="*/ 837 h 2370"/>
                <a:gd name="T74" fmla="*/ 735 w 1664"/>
                <a:gd name="T75" fmla="*/ 688 h 2370"/>
                <a:gd name="T76" fmla="*/ 765 w 1664"/>
                <a:gd name="T77" fmla="*/ 776 h 2370"/>
                <a:gd name="T78" fmla="*/ 207 w 1664"/>
                <a:gd name="T79" fmla="*/ 666 h 2370"/>
                <a:gd name="T80" fmla="*/ 232 w 1664"/>
                <a:gd name="T81" fmla="*/ 761 h 2370"/>
                <a:gd name="T82" fmla="*/ 802 w 1664"/>
                <a:gd name="T83" fmla="*/ 597 h 2370"/>
                <a:gd name="T84" fmla="*/ 898 w 1664"/>
                <a:gd name="T85" fmla="*/ 622 h 2370"/>
                <a:gd name="T86" fmla="*/ 101 w 1664"/>
                <a:gd name="T87" fmla="*/ 558 h 2370"/>
                <a:gd name="T88" fmla="*/ 149 w 1664"/>
                <a:gd name="T89" fmla="*/ 642 h 2370"/>
                <a:gd name="T90" fmla="*/ 263 w 1664"/>
                <a:gd name="T91" fmla="*/ 557 h 2370"/>
                <a:gd name="T92" fmla="*/ 269 w 1664"/>
                <a:gd name="T93" fmla="*/ 626 h 2370"/>
                <a:gd name="T94" fmla="*/ 438 w 1664"/>
                <a:gd name="T95" fmla="*/ 533 h 2370"/>
                <a:gd name="T96" fmla="*/ 789 w 1664"/>
                <a:gd name="T97" fmla="*/ 433 h 2370"/>
                <a:gd name="T98" fmla="*/ 822 w 1664"/>
                <a:gd name="T99" fmla="*/ 520 h 2370"/>
                <a:gd name="T100" fmla="*/ 117 w 1664"/>
                <a:gd name="T101" fmla="*/ 452 h 2370"/>
                <a:gd name="T102" fmla="*/ 69 w 1664"/>
                <a:gd name="T103" fmla="*/ 513 h 2370"/>
                <a:gd name="T104" fmla="*/ 592 w 1664"/>
                <a:gd name="T105" fmla="*/ 415 h 2370"/>
                <a:gd name="T106" fmla="*/ 687 w 1664"/>
                <a:gd name="T107" fmla="*/ 460 h 2370"/>
                <a:gd name="T108" fmla="*/ 739 w 1664"/>
                <a:gd name="T109" fmla="*/ 415 h 2370"/>
                <a:gd name="T110" fmla="*/ 50 w 1664"/>
                <a:gd name="T111" fmla="*/ 269 h 2370"/>
                <a:gd name="T112" fmla="*/ 50 w 1664"/>
                <a:gd name="T113" fmla="*/ 368 h 2370"/>
                <a:gd name="T114" fmla="*/ 85 w 1664"/>
                <a:gd name="T115" fmla="*/ 127 h 2370"/>
                <a:gd name="T116" fmla="*/ 112 w 1664"/>
                <a:gd name="T117" fmla="*/ 80 h 2370"/>
                <a:gd name="T118" fmla="*/ 179 w 1664"/>
                <a:gd name="T119" fmla="*/ 99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4" h="2370">
                  <a:moveTo>
                    <a:pt x="991" y="2315"/>
                  </a:moveTo>
                  <a:lnTo>
                    <a:pt x="991" y="2315"/>
                  </a:lnTo>
                  <a:cubicBezTo>
                    <a:pt x="993" y="2289"/>
                    <a:pt x="1016" y="2268"/>
                    <a:pt x="1044" y="2270"/>
                  </a:cubicBezTo>
                  <a:lnTo>
                    <a:pt x="1044" y="2270"/>
                  </a:lnTo>
                  <a:lnTo>
                    <a:pt x="1044" y="2270"/>
                  </a:lnTo>
                  <a:lnTo>
                    <a:pt x="1044" y="2270"/>
                  </a:lnTo>
                  <a:cubicBezTo>
                    <a:pt x="1070" y="2271"/>
                    <a:pt x="1092" y="2293"/>
                    <a:pt x="1091" y="2321"/>
                  </a:cubicBezTo>
                  <a:lnTo>
                    <a:pt x="1091" y="2321"/>
                  </a:lnTo>
                  <a:cubicBezTo>
                    <a:pt x="1089" y="2348"/>
                    <a:pt x="1066" y="2369"/>
                    <a:pt x="1038" y="2368"/>
                  </a:cubicBezTo>
                  <a:lnTo>
                    <a:pt x="1038" y="2368"/>
                  </a:lnTo>
                  <a:cubicBezTo>
                    <a:pt x="1012" y="2366"/>
                    <a:pt x="990" y="2343"/>
                    <a:pt x="991" y="2315"/>
                  </a:cubicBezTo>
                  <a:close/>
                  <a:moveTo>
                    <a:pt x="1139" y="2321"/>
                  </a:moveTo>
                  <a:lnTo>
                    <a:pt x="1139" y="2321"/>
                  </a:lnTo>
                  <a:cubicBezTo>
                    <a:pt x="1138" y="2293"/>
                    <a:pt x="1158" y="2270"/>
                    <a:pt x="1186" y="2268"/>
                  </a:cubicBezTo>
                  <a:lnTo>
                    <a:pt x="1186" y="2268"/>
                  </a:lnTo>
                  <a:cubicBezTo>
                    <a:pt x="1212" y="2267"/>
                    <a:pt x="1236" y="2286"/>
                    <a:pt x="1237" y="2314"/>
                  </a:cubicBezTo>
                  <a:lnTo>
                    <a:pt x="1237" y="2314"/>
                  </a:lnTo>
                  <a:cubicBezTo>
                    <a:pt x="1240" y="2341"/>
                    <a:pt x="1219" y="2365"/>
                    <a:pt x="1191" y="2366"/>
                  </a:cubicBezTo>
                  <a:lnTo>
                    <a:pt x="1191" y="2366"/>
                  </a:lnTo>
                  <a:cubicBezTo>
                    <a:pt x="1190" y="2366"/>
                    <a:pt x="1190" y="2366"/>
                    <a:pt x="1189" y="2366"/>
                  </a:cubicBezTo>
                  <a:lnTo>
                    <a:pt x="1189" y="2366"/>
                  </a:lnTo>
                  <a:cubicBezTo>
                    <a:pt x="1162" y="2366"/>
                    <a:pt x="1142" y="2347"/>
                    <a:pt x="1139" y="2321"/>
                  </a:cubicBezTo>
                  <a:close/>
                  <a:moveTo>
                    <a:pt x="887" y="2351"/>
                  </a:moveTo>
                  <a:lnTo>
                    <a:pt x="887" y="2351"/>
                  </a:lnTo>
                  <a:lnTo>
                    <a:pt x="887" y="2351"/>
                  </a:lnTo>
                  <a:cubicBezTo>
                    <a:pt x="859" y="2347"/>
                    <a:pt x="841" y="2321"/>
                    <a:pt x="845" y="2295"/>
                  </a:cubicBezTo>
                  <a:lnTo>
                    <a:pt x="845" y="2295"/>
                  </a:lnTo>
                  <a:cubicBezTo>
                    <a:pt x="851" y="2267"/>
                    <a:pt x="876" y="2249"/>
                    <a:pt x="902" y="2255"/>
                  </a:cubicBezTo>
                  <a:lnTo>
                    <a:pt x="902" y="2255"/>
                  </a:lnTo>
                  <a:cubicBezTo>
                    <a:pt x="902" y="2255"/>
                    <a:pt x="902" y="2255"/>
                    <a:pt x="902" y="2253"/>
                  </a:cubicBezTo>
                  <a:lnTo>
                    <a:pt x="902" y="2253"/>
                  </a:lnTo>
                  <a:cubicBezTo>
                    <a:pt x="929" y="2257"/>
                    <a:pt x="947" y="2283"/>
                    <a:pt x="943" y="2310"/>
                  </a:cubicBezTo>
                  <a:lnTo>
                    <a:pt x="943" y="2310"/>
                  </a:lnTo>
                  <a:cubicBezTo>
                    <a:pt x="939" y="2335"/>
                    <a:pt x="918" y="2351"/>
                    <a:pt x="895" y="2351"/>
                  </a:cubicBezTo>
                  <a:lnTo>
                    <a:pt x="895" y="2351"/>
                  </a:lnTo>
                  <a:cubicBezTo>
                    <a:pt x="892" y="2351"/>
                    <a:pt x="889" y="2351"/>
                    <a:pt x="887" y="2351"/>
                  </a:cubicBezTo>
                  <a:close/>
                  <a:moveTo>
                    <a:pt x="1287" y="2308"/>
                  </a:moveTo>
                  <a:lnTo>
                    <a:pt x="1287" y="2308"/>
                  </a:lnTo>
                  <a:cubicBezTo>
                    <a:pt x="1281" y="2282"/>
                    <a:pt x="1299" y="2256"/>
                    <a:pt x="1325" y="2250"/>
                  </a:cubicBezTo>
                  <a:lnTo>
                    <a:pt x="1325" y="2250"/>
                  </a:lnTo>
                  <a:lnTo>
                    <a:pt x="1325" y="2250"/>
                  </a:lnTo>
                  <a:lnTo>
                    <a:pt x="1325" y="2250"/>
                  </a:lnTo>
                  <a:cubicBezTo>
                    <a:pt x="1351" y="2245"/>
                    <a:pt x="1378" y="2263"/>
                    <a:pt x="1383" y="2289"/>
                  </a:cubicBezTo>
                  <a:lnTo>
                    <a:pt x="1383" y="2289"/>
                  </a:lnTo>
                  <a:cubicBezTo>
                    <a:pt x="1389" y="2315"/>
                    <a:pt x="1371" y="2341"/>
                    <a:pt x="1344" y="2347"/>
                  </a:cubicBezTo>
                  <a:lnTo>
                    <a:pt x="1344" y="2347"/>
                  </a:lnTo>
                  <a:cubicBezTo>
                    <a:pt x="1340" y="2347"/>
                    <a:pt x="1338" y="2348"/>
                    <a:pt x="1335" y="2348"/>
                  </a:cubicBezTo>
                  <a:lnTo>
                    <a:pt x="1335" y="2348"/>
                  </a:lnTo>
                  <a:cubicBezTo>
                    <a:pt x="1311" y="2348"/>
                    <a:pt x="1291" y="2332"/>
                    <a:pt x="1287" y="2308"/>
                  </a:cubicBezTo>
                  <a:close/>
                  <a:moveTo>
                    <a:pt x="738" y="2318"/>
                  </a:moveTo>
                  <a:lnTo>
                    <a:pt x="738" y="2318"/>
                  </a:lnTo>
                  <a:cubicBezTo>
                    <a:pt x="710" y="2310"/>
                    <a:pt x="696" y="2282"/>
                    <a:pt x="703" y="2256"/>
                  </a:cubicBezTo>
                  <a:lnTo>
                    <a:pt x="703" y="2256"/>
                  </a:lnTo>
                  <a:cubicBezTo>
                    <a:pt x="710" y="2231"/>
                    <a:pt x="738" y="2215"/>
                    <a:pt x="764" y="2223"/>
                  </a:cubicBezTo>
                  <a:lnTo>
                    <a:pt x="764" y="2223"/>
                  </a:lnTo>
                  <a:cubicBezTo>
                    <a:pt x="790" y="2231"/>
                    <a:pt x="805" y="2257"/>
                    <a:pt x="798" y="2283"/>
                  </a:cubicBezTo>
                  <a:lnTo>
                    <a:pt x="798" y="2283"/>
                  </a:lnTo>
                  <a:cubicBezTo>
                    <a:pt x="791" y="2306"/>
                    <a:pt x="772" y="2319"/>
                    <a:pt x="750" y="2319"/>
                  </a:cubicBezTo>
                  <a:lnTo>
                    <a:pt x="750" y="2319"/>
                  </a:lnTo>
                  <a:cubicBezTo>
                    <a:pt x="746" y="2319"/>
                    <a:pt x="742" y="2319"/>
                    <a:pt x="738" y="2318"/>
                  </a:cubicBezTo>
                  <a:close/>
                  <a:moveTo>
                    <a:pt x="1430" y="2277"/>
                  </a:moveTo>
                  <a:lnTo>
                    <a:pt x="1430" y="2277"/>
                  </a:lnTo>
                  <a:cubicBezTo>
                    <a:pt x="1420" y="2250"/>
                    <a:pt x="1434" y="2223"/>
                    <a:pt x="1459" y="2213"/>
                  </a:cubicBezTo>
                  <a:lnTo>
                    <a:pt x="1459" y="2213"/>
                  </a:lnTo>
                  <a:lnTo>
                    <a:pt x="1459" y="2213"/>
                  </a:lnTo>
                  <a:lnTo>
                    <a:pt x="1459" y="2213"/>
                  </a:lnTo>
                  <a:cubicBezTo>
                    <a:pt x="1484" y="2204"/>
                    <a:pt x="1513" y="2216"/>
                    <a:pt x="1522" y="2241"/>
                  </a:cubicBezTo>
                  <a:lnTo>
                    <a:pt x="1522" y="2241"/>
                  </a:lnTo>
                  <a:cubicBezTo>
                    <a:pt x="1532" y="2267"/>
                    <a:pt x="1520" y="2295"/>
                    <a:pt x="1493" y="2304"/>
                  </a:cubicBezTo>
                  <a:lnTo>
                    <a:pt x="1493" y="2304"/>
                  </a:lnTo>
                  <a:cubicBezTo>
                    <a:pt x="1488" y="2307"/>
                    <a:pt x="1482" y="2308"/>
                    <a:pt x="1477" y="2308"/>
                  </a:cubicBezTo>
                  <a:lnTo>
                    <a:pt x="1477" y="2308"/>
                  </a:lnTo>
                  <a:cubicBezTo>
                    <a:pt x="1456" y="2308"/>
                    <a:pt x="1438" y="2296"/>
                    <a:pt x="1430" y="2277"/>
                  </a:cubicBezTo>
                  <a:close/>
                  <a:moveTo>
                    <a:pt x="593" y="2267"/>
                  </a:moveTo>
                  <a:lnTo>
                    <a:pt x="593" y="2267"/>
                  </a:lnTo>
                  <a:cubicBezTo>
                    <a:pt x="567" y="2256"/>
                    <a:pt x="556" y="2227"/>
                    <a:pt x="567" y="2202"/>
                  </a:cubicBezTo>
                  <a:lnTo>
                    <a:pt x="567" y="2202"/>
                  </a:lnTo>
                  <a:cubicBezTo>
                    <a:pt x="578" y="2177"/>
                    <a:pt x="605" y="2165"/>
                    <a:pt x="630" y="2176"/>
                  </a:cubicBezTo>
                  <a:lnTo>
                    <a:pt x="630" y="2176"/>
                  </a:lnTo>
                  <a:cubicBezTo>
                    <a:pt x="656" y="2187"/>
                    <a:pt x="667" y="2215"/>
                    <a:pt x="656" y="2241"/>
                  </a:cubicBezTo>
                  <a:lnTo>
                    <a:pt x="656" y="2241"/>
                  </a:lnTo>
                  <a:cubicBezTo>
                    <a:pt x="649" y="2259"/>
                    <a:pt x="630" y="2270"/>
                    <a:pt x="612" y="2270"/>
                  </a:cubicBezTo>
                  <a:lnTo>
                    <a:pt x="612" y="2270"/>
                  </a:lnTo>
                  <a:cubicBezTo>
                    <a:pt x="605" y="2270"/>
                    <a:pt x="598" y="2270"/>
                    <a:pt x="593" y="2267"/>
                  </a:cubicBezTo>
                  <a:close/>
                  <a:moveTo>
                    <a:pt x="1567" y="2220"/>
                  </a:moveTo>
                  <a:lnTo>
                    <a:pt x="1567" y="2220"/>
                  </a:lnTo>
                  <a:cubicBezTo>
                    <a:pt x="1551" y="2197"/>
                    <a:pt x="1557" y="2166"/>
                    <a:pt x="1579" y="2151"/>
                  </a:cubicBezTo>
                  <a:lnTo>
                    <a:pt x="1579" y="2151"/>
                  </a:lnTo>
                  <a:lnTo>
                    <a:pt x="1579" y="2151"/>
                  </a:lnTo>
                  <a:lnTo>
                    <a:pt x="1579" y="2151"/>
                  </a:lnTo>
                  <a:cubicBezTo>
                    <a:pt x="1602" y="2136"/>
                    <a:pt x="1633" y="2141"/>
                    <a:pt x="1648" y="2164"/>
                  </a:cubicBezTo>
                  <a:lnTo>
                    <a:pt x="1648" y="2164"/>
                  </a:lnTo>
                  <a:cubicBezTo>
                    <a:pt x="1663" y="2186"/>
                    <a:pt x="1658" y="2217"/>
                    <a:pt x="1635" y="2232"/>
                  </a:cubicBezTo>
                  <a:lnTo>
                    <a:pt x="1635" y="2232"/>
                  </a:lnTo>
                  <a:cubicBezTo>
                    <a:pt x="1627" y="2238"/>
                    <a:pt x="1618" y="2241"/>
                    <a:pt x="1607" y="2241"/>
                  </a:cubicBezTo>
                  <a:lnTo>
                    <a:pt x="1607" y="2241"/>
                  </a:lnTo>
                  <a:cubicBezTo>
                    <a:pt x="1591" y="2241"/>
                    <a:pt x="1576" y="2234"/>
                    <a:pt x="1567" y="2220"/>
                  </a:cubicBezTo>
                  <a:close/>
                  <a:moveTo>
                    <a:pt x="455" y="2197"/>
                  </a:moveTo>
                  <a:lnTo>
                    <a:pt x="455" y="2197"/>
                  </a:lnTo>
                  <a:lnTo>
                    <a:pt x="455" y="2197"/>
                  </a:lnTo>
                  <a:cubicBezTo>
                    <a:pt x="432" y="2183"/>
                    <a:pt x="423" y="2153"/>
                    <a:pt x="438" y="2129"/>
                  </a:cubicBezTo>
                  <a:lnTo>
                    <a:pt x="438" y="2129"/>
                  </a:lnTo>
                  <a:cubicBezTo>
                    <a:pt x="452" y="2106"/>
                    <a:pt x="481" y="2099"/>
                    <a:pt x="506" y="2112"/>
                  </a:cubicBezTo>
                  <a:lnTo>
                    <a:pt x="506" y="2112"/>
                  </a:lnTo>
                  <a:cubicBezTo>
                    <a:pt x="528" y="2126"/>
                    <a:pt x="536" y="2157"/>
                    <a:pt x="523" y="2180"/>
                  </a:cubicBezTo>
                  <a:lnTo>
                    <a:pt x="523" y="2180"/>
                  </a:lnTo>
                  <a:cubicBezTo>
                    <a:pt x="513" y="2195"/>
                    <a:pt x="496" y="2204"/>
                    <a:pt x="480" y="2204"/>
                  </a:cubicBezTo>
                  <a:lnTo>
                    <a:pt x="480" y="2204"/>
                  </a:lnTo>
                  <a:cubicBezTo>
                    <a:pt x="472" y="2204"/>
                    <a:pt x="463" y="2201"/>
                    <a:pt x="455" y="2197"/>
                  </a:cubicBezTo>
                  <a:close/>
                  <a:moveTo>
                    <a:pt x="328" y="2108"/>
                  </a:moveTo>
                  <a:lnTo>
                    <a:pt x="328" y="2108"/>
                  </a:lnTo>
                  <a:cubicBezTo>
                    <a:pt x="307" y="2090"/>
                    <a:pt x="305" y="2059"/>
                    <a:pt x="323" y="2039"/>
                  </a:cubicBezTo>
                  <a:lnTo>
                    <a:pt x="323" y="2039"/>
                  </a:lnTo>
                  <a:cubicBezTo>
                    <a:pt x="339" y="2017"/>
                    <a:pt x="371" y="2015"/>
                    <a:pt x="392" y="2033"/>
                  </a:cubicBezTo>
                  <a:lnTo>
                    <a:pt x="392" y="2033"/>
                  </a:lnTo>
                  <a:cubicBezTo>
                    <a:pt x="412" y="2049"/>
                    <a:pt x="415" y="2081"/>
                    <a:pt x="397" y="2101"/>
                  </a:cubicBezTo>
                  <a:lnTo>
                    <a:pt x="397" y="2101"/>
                  </a:lnTo>
                  <a:cubicBezTo>
                    <a:pt x="387" y="2112"/>
                    <a:pt x="374" y="2119"/>
                    <a:pt x="360" y="2119"/>
                  </a:cubicBezTo>
                  <a:lnTo>
                    <a:pt x="360" y="2119"/>
                  </a:lnTo>
                  <a:cubicBezTo>
                    <a:pt x="349" y="2119"/>
                    <a:pt x="338" y="2115"/>
                    <a:pt x="328" y="2108"/>
                  </a:cubicBezTo>
                  <a:close/>
                  <a:moveTo>
                    <a:pt x="218" y="1999"/>
                  </a:moveTo>
                  <a:lnTo>
                    <a:pt x="218" y="1999"/>
                  </a:lnTo>
                  <a:cubicBezTo>
                    <a:pt x="200" y="1979"/>
                    <a:pt x="203" y="1947"/>
                    <a:pt x="223" y="1929"/>
                  </a:cubicBezTo>
                  <a:lnTo>
                    <a:pt x="223" y="1929"/>
                  </a:lnTo>
                  <a:cubicBezTo>
                    <a:pt x="244" y="1913"/>
                    <a:pt x="274" y="1914"/>
                    <a:pt x="292" y="1935"/>
                  </a:cubicBezTo>
                  <a:lnTo>
                    <a:pt x="292" y="1935"/>
                  </a:lnTo>
                  <a:cubicBezTo>
                    <a:pt x="310" y="1955"/>
                    <a:pt x="307" y="1987"/>
                    <a:pt x="287" y="2005"/>
                  </a:cubicBezTo>
                  <a:lnTo>
                    <a:pt x="287" y="2005"/>
                  </a:lnTo>
                  <a:cubicBezTo>
                    <a:pt x="277" y="2012"/>
                    <a:pt x="266" y="2016"/>
                    <a:pt x="255" y="2016"/>
                  </a:cubicBezTo>
                  <a:lnTo>
                    <a:pt x="255" y="2016"/>
                  </a:lnTo>
                  <a:cubicBezTo>
                    <a:pt x="241" y="2016"/>
                    <a:pt x="227" y="2010"/>
                    <a:pt x="218" y="1999"/>
                  </a:cubicBezTo>
                  <a:close/>
                  <a:moveTo>
                    <a:pt x="127" y="1871"/>
                  </a:moveTo>
                  <a:lnTo>
                    <a:pt x="127" y="1871"/>
                  </a:lnTo>
                  <a:cubicBezTo>
                    <a:pt x="113" y="1848"/>
                    <a:pt x="121" y="1819"/>
                    <a:pt x="145" y="1805"/>
                  </a:cubicBezTo>
                  <a:lnTo>
                    <a:pt x="145" y="1805"/>
                  </a:lnTo>
                  <a:cubicBezTo>
                    <a:pt x="168" y="1791"/>
                    <a:pt x="198" y="1799"/>
                    <a:pt x="212" y="1822"/>
                  </a:cubicBezTo>
                  <a:lnTo>
                    <a:pt x="212" y="1822"/>
                  </a:lnTo>
                  <a:cubicBezTo>
                    <a:pt x="212" y="1822"/>
                    <a:pt x="212" y="1822"/>
                    <a:pt x="212" y="1823"/>
                  </a:cubicBezTo>
                  <a:lnTo>
                    <a:pt x="212" y="1823"/>
                  </a:lnTo>
                  <a:cubicBezTo>
                    <a:pt x="226" y="1845"/>
                    <a:pt x="218" y="1875"/>
                    <a:pt x="194" y="1889"/>
                  </a:cubicBezTo>
                  <a:lnTo>
                    <a:pt x="194" y="1889"/>
                  </a:lnTo>
                  <a:cubicBezTo>
                    <a:pt x="186" y="1893"/>
                    <a:pt x="178" y="1896"/>
                    <a:pt x="169" y="1896"/>
                  </a:cubicBezTo>
                  <a:lnTo>
                    <a:pt x="169" y="1896"/>
                  </a:lnTo>
                  <a:cubicBezTo>
                    <a:pt x="153" y="1896"/>
                    <a:pt x="136" y="1888"/>
                    <a:pt x="127" y="1871"/>
                  </a:cubicBezTo>
                  <a:close/>
                  <a:moveTo>
                    <a:pt x="62" y="1730"/>
                  </a:moveTo>
                  <a:lnTo>
                    <a:pt x="62" y="1730"/>
                  </a:lnTo>
                  <a:cubicBezTo>
                    <a:pt x="52" y="1704"/>
                    <a:pt x="66" y="1677"/>
                    <a:pt x="91" y="1667"/>
                  </a:cubicBezTo>
                  <a:lnTo>
                    <a:pt x="91" y="1667"/>
                  </a:lnTo>
                  <a:cubicBezTo>
                    <a:pt x="117" y="1657"/>
                    <a:pt x="145" y="1671"/>
                    <a:pt x="154" y="1697"/>
                  </a:cubicBezTo>
                  <a:lnTo>
                    <a:pt x="154" y="1697"/>
                  </a:lnTo>
                  <a:cubicBezTo>
                    <a:pt x="164" y="1722"/>
                    <a:pt x="150" y="1751"/>
                    <a:pt x="124" y="1759"/>
                  </a:cubicBezTo>
                  <a:lnTo>
                    <a:pt x="124" y="1759"/>
                  </a:lnTo>
                  <a:cubicBezTo>
                    <a:pt x="118" y="1762"/>
                    <a:pt x="113" y="1762"/>
                    <a:pt x="107" y="1762"/>
                  </a:cubicBezTo>
                  <a:lnTo>
                    <a:pt x="107" y="1762"/>
                  </a:lnTo>
                  <a:cubicBezTo>
                    <a:pt x="88" y="1762"/>
                    <a:pt x="69" y="1750"/>
                    <a:pt x="62" y="1730"/>
                  </a:cubicBezTo>
                  <a:close/>
                  <a:moveTo>
                    <a:pt x="22" y="1580"/>
                  </a:moveTo>
                  <a:lnTo>
                    <a:pt x="22" y="1580"/>
                  </a:lnTo>
                  <a:cubicBezTo>
                    <a:pt x="16" y="1553"/>
                    <a:pt x="36" y="1528"/>
                    <a:pt x="62" y="1522"/>
                  </a:cubicBezTo>
                  <a:lnTo>
                    <a:pt x="62" y="1522"/>
                  </a:lnTo>
                  <a:cubicBezTo>
                    <a:pt x="88" y="1518"/>
                    <a:pt x="114" y="1536"/>
                    <a:pt x="118" y="1562"/>
                  </a:cubicBezTo>
                  <a:lnTo>
                    <a:pt x="118" y="1562"/>
                  </a:lnTo>
                  <a:cubicBezTo>
                    <a:pt x="124" y="1590"/>
                    <a:pt x="105" y="1615"/>
                    <a:pt x="78" y="1620"/>
                  </a:cubicBezTo>
                  <a:lnTo>
                    <a:pt x="78" y="1620"/>
                  </a:lnTo>
                  <a:cubicBezTo>
                    <a:pt x="76" y="1620"/>
                    <a:pt x="73" y="1620"/>
                    <a:pt x="70" y="1620"/>
                  </a:cubicBezTo>
                  <a:lnTo>
                    <a:pt x="70" y="1620"/>
                  </a:lnTo>
                  <a:cubicBezTo>
                    <a:pt x="47" y="1620"/>
                    <a:pt x="26" y="1604"/>
                    <a:pt x="22" y="1580"/>
                  </a:cubicBezTo>
                  <a:close/>
                  <a:moveTo>
                    <a:pt x="7" y="1426"/>
                  </a:moveTo>
                  <a:lnTo>
                    <a:pt x="7" y="1426"/>
                  </a:lnTo>
                  <a:cubicBezTo>
                    <a:pt x="7" y="1427"/>
                    <a:pt x="7" y="1427"/>
                    <a:pt x="7" y="1427"/>
                  </a:cubicBezTo>
                  <a:cubicBezTo>
                    <a:pt x="5" y="1399"/>
                    <a:pt x="27" y="1376"/>
                    <a:pt x="54" y="1376"/>
                  </a:cubicBezTo>
                  <a:lnTo>
                    <a:pt x="54" y="1376"/>
                  </a:lnTo>
                  <a:cubicBezTo>
                    <a:pt x="81" y="1375"/>
                    <a:pt x="103" y="1397"/>
                    <a:pt x="105" y="1423"/>
                  </a:cubicBezTo>
                  <a:lnTo>
                    <a:pt x="105" y="1423"/>
                  </a:lnTo>
                  <a:lnTo>
                    <a:pt x="105" y="1423"/>
                  </a:lnTo>
                  <a:lnTo>
                    <a:pt x="105" y="1423"/>
                  </a:lnTo>
                  <a:cubicBezTo>
                    <a:pt x="105" y="1450"/>
                    <a:pt x="84" y="1473"/>
                    <a:pt x="58" y="1474"/>
                  </a:cubicBezTo>
                  <a:lnTo>
                    <a:pt x="58" y="1474"/>
                  </a:lnTo>
                  <a:cubicBezTo>
                    <a:pt x="56" y="1474"/>
                    <a:pt x="56" y="1474"/>
                    <a:pt x="55" y="1474"/>
                  </a:cubicBezTo>
                  <a:lnTo>
                    <a:pt x="55" y="1474"/>
                  </a:lnTo>
                  <a:cubicBezTo>
                    <a:pt x="29" y="1474"/>
                    <a:pt x="7" y="1453"/>
                    <a:pt x="7" y="1426"/>
                  </a:cubicBezTo>
                  <a:close/>
                  <a:moveTo>
                    <a:pt x="56" y="1326"/>
                  </a:moveTo>
                  <a:lnTo>
                    <a:pt x="56" y="1326"/>
                  </a:lnTo>
                  <a:cubicBezTo>
                    <a:pt x="29" y="1324"/>
                    <a:pt x="9" y="1300"/>
                    <a:pt x="12" y="1273"/>
                  </a:cubicBezTo>
                  <a:lnTo>
                    <a:pt x="12" y="1273"/>
                  </a:lnTo>
                  <a:cubicBezTo>
                    <a:pt x="15" y="1245"/>
                    <a:pt x="38" y="1226"/>
                    <a:pt x="66" y="1228"/>
                  </a:cubicBezTo>
                  <a:lnTo>
                    <a:pt x="66" y="1228"/>
                  </a:lnTo>
                  <a:cubicBezTo>
                    <a:pt x="94" y="1231"/>
                    <a:pt x="113" y="1256"/>
                    <a:pt x="110" y="1282"/>
                  </a:cubicBezTo>
                  <a:lnTo>
                    <a:pt x="110" y="1282"/>
                  </a:lnTo>
                  <a:lnTo>
                    <a:pt x="110" y="1282"/>
                  </a:lnTo>
                  <a:lnTo>
                    <a:pt x="110" y="1282"/>
                  </a:lnTo>
                  <a:cubicBezTo>
                    <a:pt x="107" y="1307"/>
                    <a:pt x="87" y="1326"/>
                    <a:pt x="61" y="1326"/>
                  </a:cubicBezTo>
                  <a:lnTo>
                    <a:pt x="61" y="1326"/>
                  </a:lnTo>
                  <a:cubicBezTo>
                    <a:pt x="59" y="1326"/>
                    <a:pt x="58" y="1326"/>
                    <a:pt x="56" y="1326"/>
                  </a:cubicBezTo>
                  <a:close/>
                  <a:moveTo>
                    <a:pt x="73" y="1180"/>
                  </a:moveTo>
                  <a:lnTo>
                    <a:pt x="73" y="1180"/>
                  </a:lnTo>
                  <a:cubicBezTo>
                    <a:pt x="47" y="1175"/>
                    <a:pt x="30" y="1149"/>
                    <a:pt x="36" y="1122"/>
                  </a:cubicBezTo>
                  <a:lnTo>
                    <a:pt x="36" y="1122"/>
                  </a:lnTo>
                  <a:cubicBezTo>
                    <a:pt x="40" y="1096"/>
                    <a:pt x="66" y="1078"/>
                    <a:pt x="94" y="1084"/>
                  </a:cubicBezTo>
                  <a:lnTo>
                    <a:pt x="94" y="1084"/>
                  </a:lnTo>
                  <a:cubicBezTo>
                    <a:pt x="120" y="1089"/>
                    <a:pt x="136" y="1115"/>
                    <a:pt x="131" y="1142"/>
                  </a:cubicBezTo>
                  <a:lnTo>
                    <a:pt x="131" y="1142"/>
                  </a:lnTo>
                  <a:lnTo>
                    <a:pt x="131" y="1142"/>
                  </a:lnTo>
                  <a:lnTo>
                    <a:pt x="131" y="1142"/>
                  </a:lnTo>
                  <a:cubicBezTo>
                    <a:pt x="127" y="1165"/>
                    <a:pt x="106" y="1182"/>
                    <a:pt x="83" y="1182"/>
                  </a:cubicBezTo>
                  <a:lnTo>
                    <a:pt x="83" y="1182"/>
                  </a:lnTo>
                  <a:cubicBezTo>
                    <a:pt x="80" y="1182"/>
                    <a:pt x="77" y="1180"/>
                    <a:pt x="73" y="1180"/>
                  </a:cubicBezTo>
                  <a:close/>
                  <a:moveTo>
                    <a:pt x="105" y="1037"/>
                  </a:moveTo>
                  <a:lnTo>
                    <a:pt x="105" y="1037"/>
                  </a:lnTo>
                  <a:cubicBezTo>
                    <a:pt x="80" y="1029"/>
                    <a:pt x="65" y="1001"/>
                    <a:pt x="72" y="975"/>
                  </a:cubicBezTo>
                  <a:lnTo>
                    <a:pt x="72" y="975"/>
                  </a:lnTo>
                  <a:cubicBezTo>
                    <a:pt x="80" y="948"/>
                    <a:pt x="107" y="933"/>
                    <a:pt x="132" y="942"/>
                  </a:cubicBezTo>
                  <a:lnTo>
                    <a:pt x="132" y="942"/>
                  </a:lnTo>
                  <a:cubicBezTo>
                    <a:pt x="158" y="950"/>
                    <a:pt x="174" y="976"/>
                    <a:pt x="167" y="1002"/>
                  </a:cubicBezTo>
                  <a:lnTo>
                    <a:pt x="167" y="1002"/>
                  </a:lnTo>
                  <a:lnTo>
                    <a:pt x="167" y="1002"/>
                  </a:lnTo>
                  <a:lnTo>
                    <a:pt x="167" y="1002"/>
                  </a:lnTo>
                  <a:cubicBezTo>
                    <a:pt x="160" y="1024"/>
                    <a:pt x="141" y="1038"/>
                    <a:pt x="118" y="1038"/>
                  </a:cubicBezTo>
                  <a:lnTo>
                    <a:pt x="118" y="1038"/>
                  </a:lnTo>
                  <a:cubicBezTo>
                    <a:pt x="114" y="1038"/>
                    <a:pt x="110" y="1037"/>
                    <a:pt x="105" y="1037"/>
                  </a:cubicBezTo>
                  <a:close/>
                  <a:moveTo>
                    <a:pt x="149" y="895"/>
                  </a:moveTo>
                  <a:lnTo>
                    <a:pt x="149" y="895"/>
                  </a:lnTo>
                  <a:cubicBezTo>
                    <a:pt x="123" y="886"/>
                    <a:pt x="110" y="857"/>
                    <a:pt x="120" y="831"/>
                  </a:cubicBezTo>
                  <a:lnTo>
                    <a:pt x="120" y="831"/>
                  </a:lnTo>
                  <a:cubicBezTo>
                    <a:pt x="129" y="806"/>
                    <a:pt x="157" y="794"/>
                    <a:pt x="183" y="804"/>
                  </a:cubicBezTo>
                  <a:lnTo>
                    <a:pt x="183" y="804"/>
                  </a:lnTo>
                  <a:cubicBezTo>
                    <a:pt x="208" y="812"/>
                    <a:pt x="222" y="841"/>
                    <a:pt x="212" y="866"/>
                  </a:cubicBezTo>
                  <a:lnTo>
                    <a:pt x="212" y="866"/>
                  </a:lnTo>
                  <a:cubicBezTo>
                    <a:pt x="204" y="886"/>
                    <a:pt x="186" y="897"/>
                    <a:pt x="165" y="897"/>
                  </a:cubicBezTo>
                  <a:lnTo>
                    <a:pt x="165" y="897"/>
                  </a:lnTo>
                  <a:cubicBezTo>
                    <a:pt x="160" y="897"/>
                    <a:pt x="154" y="897"/>
                    <a:pt x="149" y="895"/>
                  </a:cubicBezTo>
                  <a:close/>
                  <a:moveTo>
                    <a:pt x="440" y="811"/>
                  </a:moveTo>
                  <a:lnTo>
                    <a:pt x="440" y="811"/>
                  </a:lnTo>
                  <a:cubicBezTo>
                    <a:pt x="440" y="783"/>
                    <a:pt x="462" y="761"/>
                    <a:pt x="488" y="761"/>
                  </a:cubicBezTo>
                  <a:lnTo>
                    <a:pt x="488" y="761"/>
                  </a:lnTo>
                  <a:cubicBezTo>
                    <a:pt x="516" y="761"/>
                    <a:pt x="538" y="783"/>
                    <a:pt x="538" y="811"/>
                  </a:cubicBezTo>
                  <a:lnTo>
                    <a:pt x="538" y="811"/>
                  </a:lnTo>
                  <a:cubicBezTo>
                    <a:pt x="538" y="838"/>
                    <a:pt x="516" y="860"/>
                    <a:pt x="488" y="860"/>
                  </a:cubicBezTo>
                  <a:lnTo>
                    <a:pt x="488" y="860"/>
                  </a:lnTo>
                  <a:cubicBezTo>
                    <a:pt x="462" y="860"/>
                    <a:pt x="440" y="838"/>
                    <a:pt x="440" y="811"/>
                  </a:cubicBezTo>
                  <a:close/>
                  <a:moveTo>
                    <a:pt x="587" y="804"/>
                  </a:moveTo>
                  <a:lnTo>
                    <a:pt x="587" y="804"/>
                  </a:lnTo>
                  <a:cubicBezTo>
                    <a:pt x="580" y="777"/>
                    <a:pt x="597" y="751"/>
                    <a:pt x="623" y="744"/>
                  </a:cubicBezTo>
                  <a:lnTo>
                    <a:pt x="623" y="744"/>
                  </a:lnTo>
                  <a:cubicBezTo>
                    <a:pt x="649" y="739"/>
                    <a:pt x="676" y="754"/>
                    <a:pt x="682" y="782"/>
                  </a:cubicBezTo>
                  <a:lnTo>
                    <a:pt x="682" y="782"/>
                  </a:lnTo>
                  <a:cubicBezTo>
                    <a:pt x="688" y="808"/>
                    <a:pt x="673" y="834"/>
                    <a:pt x="647" y="840"/>
                  </a:cubicBezTo>
                  <a:cubicBezTo>
                    <a:pt x="647" y="841"/>
                    <a:pt x="647" y="841"/>
                    <a:pt x="647" y="841"/>
                  </a:cubicBezTo>
                  <a:cubicBezTo>
                    <a:pt x="643" y="841"/>
                    <a:pt x="638" y="841"/>
                    <a:pt x="634" y="841"/>
                  </a:cubicBezTo>
                  <a:lnTo>
                    <a:pt x="634" y="841"/>
                  </a:lnTo>
                  <a:cubicBezTo>
                    <a:pt x="612" y="841"/>
                    <a:pt x="593" y="827"/>
                    <a:pt x="587" y="804"/>
                  </a:cubicBezTo>
                  <a:close/>
                  <a:moveTo>
                    <a:pt x="328" y="834"/>
                  </a:moveTo>
                  <a:lnTo>
                    <a:pt x="328" y="834"/>
                  </a:lnTo>
                  <a:cubicBezTo>
                    <a:pt x="302" y="824"/>
                    <a:pt x="288" y="797"/>
                    <a:pt x="298" y="772"/>
                  </a:cubicBezTo>
                  <a:lnTo>
                    <a:pt x="298" y="772"/>
                  </a:lnTo>
                  <a:cubicBezTo>
                    <a:pt x="307" y="746"/>
                    <a:pt x="335" y="732"/>
                    <a:pt x="360" y="740"/>
                  </a:cubicBezTo>
                  <a:lnTo>
                    <a:pt x="360" y="740"/>
                  </a:lnTo>
                  <a:cubicBezTo>
                    <a:pt x="386" y="750"/>
                    <a:pt x="400" y="777"/>
                    <a:pt x="390" y="804"/>
                  </a:cubicBezTo>
                  <a:lnTo>
                    <a:pt x="390" y="804"/>
                  </a:lnTo>
                  <a:cubicBezTo>
                    <a:pt x="383" y="824"/>
                    <a:pt x="364" y="837"/>
                    <a:pt x="345" y="837"/>
                  </a:cubicBezTo>
                  <a:lnTo>
                    <a:pt x="345" y="837"/>
                  </a:lnTo>
                  <a:cubicBezTo>
                    <a:pt x="339" y="837"/>
                    <a:pt x="334" y="835"/>
                    <a:pt x="328" y="834"/>
                  </a:cubicBezTo>
                  <a:close/>
                  <a:moveTo>
                    <a:pt x="727" y="757"/>
                  </a:moveTo>
                  <a:lnTo>
                    <a:pt x="727" y="757"/>
                  </a:lnTo>
                  <a:cubicBezTo>
                    <a:pt x="710" y="736"/>
                    <a:pt x="714" y="704"/>
                    <a:pt x="735" y="688"/>
                  </a:cubicBezTo>
                  <a:lnTo>
                    <a:pt x="735" y="688"/>
                  </a:lnTo>
                  <a:lnTo>
                    <a:pt x="735" y="688"/>
                  </a:lnTo>
                  <a:lnTo>
                    <a:pt x="735" y="688"/>
                  </a:lnTo>
                  <a:cubicBezTo>
                    <a:pt x="757" y="671"/>
                    <a:pt x="787" y="675"/>
                    <a:pt x="804" y="696"/>
                  </a:cubicBezTo>
                  <a:lnTo>
                    <a:pt x="804" y="696"/>
                  </a:lnTo>
                  <a:cubicBezTo>
                    <a:pt x="820" y="718"/>
                    <a:pt x="818" y="749"/>
                    <a:pt x="796" y="765"/>
                  </a:cubicBezTo>
                  <a:lnTo>
                    <a:pt x="796" y="765"/>
                  </a:lnTo>
                  <a:cubicBezTo>
                    <a:pt x="787" y="772"/>
                    <a:pt x="776" y="776"/>
                    <a:pt x="765" y="776"/>
                  </a:cubicBezTo>
                  <a:lnTo>
                    <a:pt x="765" y="776"/>
                  </a:lnTo>
                  <a:cubicBezTo>
                    <a:pt x="751" y="776"/>
                    <a:pt x="736" y="769"/>
                    <a:pt x="727" y="757"/>
                  </a:cubicBezTo>
                  <a:close/>
                  <a:moveTo>
                    <a:pt x="186" y="751"/>
                  </a:moveTo>
                  <a:lnTo>
                    <a:pt x="186" y="751"/>
                  </a:lnTo>
                  <a:cubicBezTo>
                    <a:pt x="165" y="733"/>
                    <a:pt x="163" y="702"/>
                    <a:pt x="181" y="682"/>
                  </a:cubicBezTo>
                  <a:lnTo>
                    <a:pt x="181" y="682"/>
                  </a:lnTo>
                  <a:cubicBezTo>
                    <a:pt x="187" y="674"/>
                    <a:pt x="196" y="669"/>
                    <a:pt x="207" y="666"/>
                  </a:cubicBezTo>
                  <a:lnTo>
                    <a:pt x="207" y="666"/>
                  </a:lnTo>
                  <a:cubicBezTo>
                    <a:pt x="218" y="662"/>
                    <a:pt x="230" y="663"/>
                    <a:pt x="243" y="669"/>
                  </a:cubicBezTo>
                  <a:lnTo>
                    <a:pt x="243" y="669"/>
                  </a:lnTo>
                  <a:cubicBezTo>
                    <a:pt x="266" y="680"/>
                    <a:pt x="277" y="709"/>
                    <a:pt x="266" y="733"/>
                  </a:cubicBezTo>
                  <a:lnTo>
                    <a:pt x="266" y="733"/>
                  </a:lnTo>
                  <a:lnTo>
                    <a:pt x="266" y="733"/>
                  </a:lnTo>
                  <a:lnTo>
                    <a:pt x="266" y="733"/>
                  </a:lnTo>
                  <a:cubicBezTo>
                    <a:pt x="259" y="747"/>
                    <a:pt x="247" y="758"/>
                    <a:pt x="232" y="761"/>
                  </a:cubicBezTo>
                  <a:lnTo>
                    <a:pt x="232" y="761"/>
                  </a:lnTo>
                  <a:cubicBezTo>
                    <a:pt x="227" y="762"/>
                    <a:pt x="222" y="762"/>
                    <a:pt x="218" y="762"/>
                  </a:cubicBezTo>
                  <a:lnTo>
                    <a:pt x="218" y="762"/>
                  </a:lnTo>
                  <a:cubicBezTo>
                    <a:pt x="207" y="762"/>
                    <a:pt x="194" y="760"/>
                    <a:pt x="186" y="751"/>
                  </a:cubicBezTo>
                  <a:close/>
                  <a:moveTo>
                    <a:pt x="838" y="656"/>
                  </a:moveTo>
                  <a:lnTo>
                    <a:pt x="838" y="656"/>
                  </a:lnTo>
                  <a:cubicBezTo>
                    <a:pt x="812" y="649"/>
                    <a:pt x="796" y="623"/>
                    <a:pt x="802" y="597"/>
                  </a:cubicBezTo>
                  <a:lnTo>
                    <a:pt x="802" y="597"/>
                  </a:lnTo>
                  <a:lnTo>
                    <a:pt x="802" y="597"/>
                  </a:lnTo>
                  <a:lnTo>
                    <a:pt x="802" y="597"/>
                  </a:lnTo>
                  <a:cubicBezTo>
                    <a:pt x="809" y="571"/>
                    <a:pt x="836" y="555"/>
                    <a:pt x="863" y="562"/>
                  </a:cubicBezTo>
                  <a:lnTo>
                    <a:pt x="863" y="562"/>
                  </a:lnTo>
                  <a:cubicBezTo>
                    <a:pt x="888" y="568"/>
                    <a:pt x="905" y="595"/>
                    <a:pt x="898" y="622"/>
                  </a:cubicBezTo>
                  <a:lnTo>
                    <a:pt x="898" y="622"/>
                  </a:lnTo>
                  <a:cubicBezTo>
                    <a:pt x="892" y="644"/>
                    <a:pt x="873" y="659"/>
                    <a:pt x="851" y="659"/>
                  </a:cubicBezTo>
                  <a:lnTo>
                    <a:pt x="851" y="659"/>
                  </a:lnTo>
                  <a:cubicBezTo>
                    <a:pt x="847" y="659"/>
                    <a:pt x="842" y="658"/>
                    <a:pt x="838" y="656"/>
                  </a:cubicBezTo>
                  <a:close/>
                  <a:moveTo>
                    <a:pt x="83" y="624"/>
                  </a:moveTo>
                  <a:lnTo>
                    <a:pt x="83" y="624"/>
                  </a:lnTo>
                  <a:lnTo>
                    <a:pt x="83" y="624"/>
                  </a:lnTo>
                  <a:cubicBezTo>
                    <a:pt x="69" y="601"/>
                    <a:pt x="76" y="571"/>
                    <a:pt x="101" y="558"/>
                  </a:cubicBezTo>
                  <a:lnTo>
                    <a:pt x="101" y="558"/>
                  </a:lnTo>
                  <a:cubicBezTo>
                    <a:pt x="124" y="544"/>
                    <a:pt x="153" y="553"/>
                    <a:pt x="167" y="576"/>
                  </a:cubicBezTo>
                  <a:lnTo>
                    <a:pt x="167" y="576"/>
                  </a:lnTo>
                  <a:lnTo>
                    <a:pt x="167" y="576"/>
                  </a:lnTo>
                  <a:lnTo>
                    <a:pt x="167" y="576"/>
                  </a:lnTo>
                  <a:cubicBezTo>
                    <a:pt x="181" y="600"/>
                    <a:pt x="172" y="630"/>
                    <a:pt x="149" y="642"/>
                  </a:cubicBezTo>
                  <a:lnTo>
                    <a:pt x="149" y="642"/>
                  </a:lnTo>
                  <a:cubicBezTo>
                    <a:pt x="142" y="646"/>
                    <a:pt x="132" y="649"/>
                    <a:pt x="124" y="649"/>
                  </a:cubicBezTo>
                  <a:lnTo>
                    <a:pt x="124" y="649"/>
                  </a:lnTo>
                  <a:cubicBezTo>
                    <a:pt x="107" y="649"/>
                    <a:pt x="91" y="641"/>
                    <a:pt x="83" y="624"/>
                  </a:cubicBezTo>
                  <a:close/>
                  <a:moveTo>
                    <a:pt x="269" y="626"/>
                  </a:moveTo>
                  <a:lnTo>
                    <a:pt x="269" y="626"/>
                  </a:lnTo>
                  <a:cubicBezTo>
                    <a:pt x="248" y="608"/>
                    <a:pt x="245" y="578"/>
                    <a:pt x="263" y="557"/>
                  </a:cubicBezTo>
                  <a:lnTo>
                    <a:pt x="263" y="557"/>
                  </a:lnTo>
                  <a:cubicBezTo>
                    <a:pt x="281" y="536"/>
                    <a:pt x="313" y="533"/>
                    <a:pt x="332" y="553"/>
                  </a:cubicBezTo>
                  <a:lnTo>
                    <a:pt x="332" y="553"/>
                  </a:lnTo>
                  <a:cubicBezTo>
                    <a:pt x="353" y="569"/>
                    <a:pt x="356" y="601"/>
                    <a:pt x="338" y="622"/>
                  </a:cubicBezTo>
                  <a:lnTo>
                    <a:pt x="338" y="622"/>
                  </a:lnTo>
                  <a:cubicBezTo>
                    <a:pt x="328" y="633"/>
                    <a:pt x="314" y="638"/>
                    <a:pt x="300" y="638"/>
                  </a:cubicBezTo>
                  <a:lnTo>
                    <a:pt x="300" y="638"/>
                  </a:lnTo>
                  <a:cubicBezTo>
                    <a:pt x="289" y="638"/>
                    <a:pt x="278" y="634"/>
                    <a:pt x="269" y="626"/>
                  </a:cubicBezTo>
                  <a:close/>
                  <a:moveTo>
                    <a:pt x="371" y="520"/>
                  </a:moveTo>
                  <a:lnTo>
                    <a:pt x="371" y="520"/>
                  </a:lnTo>
                  <a:cubicBezTo>
                    <a:pt x="356" y="496"/>
                    <a:pt x="363" y="466"/>
                    <a:pt x="385" y="452"/>
                  </a:cubicBezTo>
                  <a:lnTo>
                    <a:pt x="385" y="452"/>
                  </a:lnTo>
                  <a:cubicBezTo>
                    <a:pt x="408" y="437"/>
                    <a:pt x="438" y="442"/>
                    <a:pt x="452" y="466"/>
                  </a:cubicBezTo>
                  <a:lnTo>
                    <a:pt x="452" y="466"/>
                  </a:lnTo>
                  <a:cubicBezTo>
                    <a:pt x="467" y="488"/>
                    <a:pt x="460" y="518"/>
                    <a:pt x="438" y="533"/>
                  </a:cubicBezTo>
                  <a:lnTo>
                    <a:pt x="438" y="533"/>
                  </a:lnTo>
                  <a:cubicBezTo>
                    <a:pt x="430" y="539"/>
                    <a:pt x="420" y="542"/>
                    <a:pt x="412" y="542"/>
                  </a:cubicBezTo>
                  <a:lnTo>
                    <a:pt x="412" y="542"/>
                  </a:lnTo>
                  <a:cubicBezTo>
                    <a:pt x="396" y="542"/>
                    <a:pt x="381" y="533"/>
                    <a:pt x="371" y="520"/>
                  </a:cubicBezTo>
                  <a:close/>
                  <a:moveTo>
                    <a:pt x="783" y="502"/>
                  </a:moveTo>
                  <a:lnTo>
                    <a:pt x="783" y="502"/>
                  </a:lnTo>
                  <a:cubicBezTo>
                    <a:pt x="765" y="481"/>
                    <a:pt x="769" y="449"/>
                    <a:pt x="789" y="433"/>
                  </a:cubicBezTo>
                  <a:lnTo>
                    <a:pt x="789" y="433"/>
                  </a:lnTo>
                  <a:cubicBezTo>
                    <a:pt x="809" y="415"/>
                    <a:pt x="841" y="418"/>
                    <a:pt x="859" y="438"/>
                  </a:cubicBezTo>
                  <a:lnTo>
                    <a:pt x="859" y="438"/>
                  </a:lnTo>
                  <a:cubicBezTo>
                    <a:pt x="877" y="459"/>
                    <a:pt x="873" y="491"/>
                    <a:pt x="852" y="509"/>
                  </a:cubicBezTo>
                  <a:lnTo>
                    <a:pt x="852" y="509"/>
                  </a:lnTo>
                  <a:cubicBezTo>
                    <a:pt x="844" y="515"/>
                    <a:pt x="833" y="520"/>
                    <a:pt x="822" y="520"/>
                  </a:cubicBezTo>
                  <a:lnTo>
                    <a:pt x="822" y="520"/>
                  </a:lnTo>
                  <a:cubicBezTo>
                    <a:pt x="807" y="520"/>
                    <a:pt x="793" y="513"/>
                    <a:pt x="783" y="502"/>
                  </a:cubicBezTo>
                  <a:close/>
                  <a:moveTo>
                    <a:pt x="22" y="477"/>
                  </a:moveTo>
                  <a:lnTo>
                    <a:pt x="22" y="477"/>
                  </a:lnTo>
                  <a:lnTo>
                    <a:pt x="22" y="477"/>
                  </a:lnTo>
                  <a:cubicBezTo>
                    <a:pt x="15" y="449"/>
                    <a:pt x="30" y="423"/>
                    <a:pt x="56" y="416"/>
                  </a:cubicBezTo>
                  <a:lnTo>
                    <a:pt x="56" y="416"/>
                  </a:lnTo>
                  <a:cubicBezTo>
                    <a:pt x="83" y="409"/>
                    <a:pt x="110" y="426"/>
                    <a:pt x="117" y="452"/>
                  </a:cubicBezTo>
                  <a:lnTo>
                    <a:pt x="117" y="452"/>
                  </a:lnTo>
                  <a:lnTo>
                    <a:pt x="117" y="452"/>
                  </a:lnTo>
                  <a:lnTo>
                    <a:pt x="117" y="452"/>
                  </a:lnTo>
                  <a:cubicBezTo>
                    <a:pt x="124" y="478"/>
                    <a:pt x="109" y="504"/>
                    <a:pt x="81" y="511"/>
                  </a:cubicBezTo>
                  <a:lnTo>
                    <a:pt x="81" y="511"/>
                  </a:lnTo>
                  <a:cubicBezTo>
                    <a:pt x="77" y="513"/>
                    <a:pt x="73" y="513"/>
                    <a:pt x="69" y="513"/>
                  </a:cubicBezTo>
                  <a:lnTo>
                    <a:pt x="69" y="513"/>
                  </a:lnTo>
                  <a:cubicBezTo>
                    <a:pt x="47" y="513"/>
                    <a:pt x="27" y="499"/>
                    <a:pt x="22" y="477"/>
                  </a:cubicBezTo>
                  <a:close/>
                  <a:moveTo>
                    <a:pt x="498" y="444"/>
                  </a:moveTo>
                  <a:lnTo>
                    <a:pt x="498" y="444"/>
                  </a:lnTo>
                  <a:cubicBezTo>
                    <a:pt x="489" y="419"/>
                    <a:pt x="505" y="391"/>
                    <a:pt x="531" y="383"/>
                  </a:cubicBezTo>
                  <a:lnTo>
                    <a:pt x="531" y="383"/>
                  </a:lnTo>
                  <a:cubicBezTo>
                    <a:pt x="556" y="375"/>
                    <a:pt x="583" y="390"/>
                    <a:pt x="592" y="415"/>
                  </a:cubicBezTo>
                  <a:lnTo>
                    <a:pt x="592" y="415"/>
                  </a:lnTo>
                  <a:cubicBezTo>
                    <a:pt x="600" y="441"/>
                    <a:pt x="585" y="469"/>
                    <a:pt x="558" y="477"/>
                  </a:cubicBezTo>
                  <a:lnTo>
                    <a:pt x="558" y="477"/>
                  </a:lnTo>
                  <a:cubicBezTo>
                    <a:pt x="554" y="478"/>
                    <a:pt x="550" y="478"/>
                    <a:pt x="545" y="478"/>
                  </a:cubicBezTo>
                  <a:lnTo>
                    <a:pt x="545" y="478"/>
                  </a:lnTo>
                  <a:cubicBezTo>
                    <a:pt x="524" y="478"/>
                    <a:pt x="503" y="466"/>
                    <a:pt x="498" y="444"/>
                  </a:cubicBezTo>
                  <a:close/>
                  <a:moveTo>
                    <a:pt x="687" y="460"/>
                  </a:moveTo>
                  <a:lnTo>
                    <a:pt x="687" y="460"/>
                  </a:lnTo>
                  <a:lnTo>
                    <a:pt x="687" y="460"/>
                  </a:lnTo>
                  <a:lnTo>
                    <a:pt x="687" y="460"/>
                  </a:lnTo>
                  <a:cubicBezTo>
                    <a:pt x="659" y="459"/>
                    <a:pt x="638" y="434"/>
                    <a:pt x="641" y="408"/>
                  </a:cubicBezTo>
                  <a:lnTo>
                    <a:pt x="641" y="408"/>
                  </a:lnTo>
                  <a:cubicBezTo>
                    <a:pt x="644" y="380"/>
                    <a:pt x="667" y="361"/>
                    <a:pt x="694" y="362"/>
                  </a:cubicBezTo>
                  <a:lnTo>
                    <a:pt x="694" y="362"/>
                  </a:lnTo>
                  <a:cubicBezTo>
                    <a:pt x="721" y="365"/>
                    <a:pt x="742" y="389"/>
                    <a:pt x="739" y="415"/>
                  </a:cubicBezTo>
                  <a:lnTo>
                    <a:pt x="739" y="415"/>
                  </a:lnTo>
                  <a:cubicBezTo>
                    <a:pt x="736" y="441"/>
                    <a:pt x="716" y="460"/>
                    <a:pt x="691" y="460"/>
                  </a:cubicBezTo>
                  <a:lnTo>
                    <a:pt x="691" y="460"/>
                  </a:lnTo>
                  <a:cubicBezTo>
                    <a:pt x="688" y="460"/>
                    <a:pt x="688" y="460"/>
                    <a:pt x="687" y="460"/>
                  </a:cubicBezTo>
                  <a:close/>
                  <a:moveTo>
                    <a:pt x="1" y="318"/>
                  </a:moveTo>
                  <a:lnTo>
                    <a:pt x="1" y="318"/>
                  </a:lnTo>
                  <a:cubicBezTo>
                    <a:pt x="0" y="292"/>
                    <a:pt x="22" y="270"/>
                    <a:pt x="50" y="269"/>
                  </a:cubicBezTo>
                  <a:lnTo>
                    <a:pt x="50" y="269"/>
                  </a:lnTo>
                  <a:cubicBezTo>
                    <a:pt x="76" y="269"/>
                    <a:pt x="98" y="291"/>
                    <a:pt x="99" y="318"/>
                  </a:cubicBezTo>
                  <a:lnTo>
                    <a:pt x="99" y="318"/>
                  </a:lnTo>
                  <a:cubicBezTo>
                    <a:pt x="99" y="346"/>
                    <a:pt x="77" y="368"/>
                    <a:pt x="51" y="368"/>
                  </a:cubicBezTo>
                  <a:lnTo>
                    <a:pt x="51" y="368"/>
                  </a:lnTo>
                  <a:cubicBezTo>
                    <a:pt x="50" y="368"/>
                    <a:pt x="50" y="368"/>
                    <a:pt x="50" y="368"/>
                  </a:cubicBezTo>
                  <a:lnTo>
                    <a:pt x="50" y="368"/>
                  </a:lnTo>
                  <a:cubicBezTo>
                    <a:pt x="23" y="368"/>
                    <a:pt x="1" y="346"/>
                    <a:pt x="1" y="318"/>
                  </a:cubicBezTo>
                  <a:close/>
                  <a:moveTo>
                    <a:pt x="55" y="219"/>
                  </a:moveTo>
                  <a:lnTo>
                    <a:pt x="55" y="219"/>
                  </a:lnTo>
                  <a:cubicBezTo>
                    <a:pt x="29" y="211"/>
                    <a:pt x="15" y="183"/>
                    <a:pt x="23" y="157"/>
                  </a:cubicBezTo>
                  <a:lnTo>
                    <a:pt x="23" y="157"/>
                  </a:lnTo>
                  <a:cubicBezTo>
                    <a:pt x="32" y="132"/>
                    <a:pt x="61" y="118"/>
                    <a:pt x="85" y="127"/>
                  </a:cubicBezTo>
                  <a:lnTo>
                    <a:pt x="85" y="127"/>
                  </a:lnTo>
                  <a:cubicBezTo>
                    <a:pt x="112" y="135"/>
                    <a:pt x="125" y="162"/>
                    <a:pt x="117" y="189"/>
                  </a:cubicBezTo>
                  <a:lnTo>
                    <a:pt x="117" y="189"/>
                  </a:lnTo>
                  <a:cubicBezTo>
                    <a:pt x="110" y="209"/>
                    <a:pt x="91" y="222"/>
                    <a:pt x="70" y="222"/>
                  </a:cubicBezTo>
                  <a:lnTo>
                    <a:pt x="70" y="222"/>
                  </a:lnTo>
                  <a:cubicBezTo>
                    <a:pt x="65" y="222"/>
                    <a:pt x="61" y="222"/>
                    <a:pt x="55" y="219"/>
                  </a:cubicBezTo>
                  <a:close/>
                  <a:moveTo>
                    <a:pt x="112" y="80"/>
                  </a:moveTo>
                  <a:lnTo>
                    <a:pt x="112" y="80"/>
                  </a:lnTo>
                  <a:cubicBezTo>
                    <a:pt x="98" y="56"/>
                    <a:pt x="107" y="26"/>
                    <a:pt x="131" y="13"/>
                  </a:cubicBezTo>
                  <a:lnTo>
                    <a:pt x="131" y="13"/>
                  </a:lnTo>
                  <a:cubicBezTo>
                    <a:pt x="154" y="0"/>
                    <a:pt x="185" y="8"/>
                    <a:pt x="197" y="33"/>
                  </a:cubicBezTo>
                  <a:lnTo>
                    <a:pt x="197" y="33"/>
                  </a:lnTo>
                  <a:cubicBezTo>
                    <a:pt x="211" y="56"/>
                    <a:pt x="203" y="85"/>
                    <a:pt x="179" y="99"/>
                  </a:cubicBezTo>
                  <a:lnTo>
                    <a:pt x="179" y="99"/>
                  </a:lnTo>
                  <a:lnTo>
                    <a:pt x="179" y="99"/>
                  </a:lnTo>
                  <a:lnTo>
                    <a:pt x="179" y="99"/>
                  </a:lnTo>
                  <a:cubicBezTo>
                    <a:pt x="171" y="103"/>
                    <a:pt x="163" y="106"/>
                    <a:pt x="154" y="106"/>
                  </a:cubicBezTo>
                  <a:lnTo>
                    <a:pt x="154" y="106"/>
                  </a:lnTo>
                  <a:cubicBezTo>
                    <a:pt x="138" y="106"/>
                    <a:pt x="121" y="96"/>
                    <a:pt x="112" y="80"/>
                  </a:cubicBezTo>
                  <a:close/>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nvGrpSpPr>
            <p:cNvPr id="9" name="Group 8"/>
            <p:cNvGrpSpPr/>
            <p:nvPr/>
          </p:nvGrpSpPr>
          <p:grpSpPr>
            <a:xfrm>
              <a:off x="1261663" y="1310058"/>
              <a:ext cx="464576" cy="406417"/>
              <a:chOff x="1261663" y="1310058"/>
              <a:chExt cx="464576" cy="406417"/>
            </a:xfrm>
          </p:grpSpPr>
          <p:sp>
            <p:nvSpPr>
              <p:cNvPr id="10" name="Freeform 9"/>
              <p:cNvSpPr>
                <a:spLocks noChangeArrowheads="1"/>
              </p:cNvSpPr>
              <p:nvPr/>
            </p:nvSpPr>
            <p:spPr bwMode="auto">
              <a:xfrm>
                <a:off x="1395981" y="1604313"/>
                <a:ext cx="47081" cy="110085"/>
              </a:xfrm>
              <a:custGeom>
                <a:avLst/>
                <a:gdLst>
                  <a:gd name="T0" fmla="*/ 0 w 302"/>
                  <a:gd name="T1" fmla="*/ 0 h 703"/>
                  <a:gd name="T2" fmla="*/ 0 w 302"/>
                  <a:gd name="T3" fmla="*/ 0 h 703"/>
                  <a:gd name="T4" fmla="*/ 272 w 302"/>
                  <a:gd name="T5" fmla="*/ 670 h 703"/>
                  <a:gd name="T6" fmla="*/ 301 w 302"/>
                  <a:gd name="T7" fmla="*/ 702 h 703"/>
                  <a:gd name="T8" fmla="*/ 157 w 302"/>
                  <a:gd name="T9" fmla="*/ 55 h 703"/>
                  <a:gd name="T10" fmla="*/ 0 w 302"/>
                  <a:gd name="T11" fmla="*/ 0 h 703"/>
                </a:gdLst>
                <a:ahLst/>
                <a:cxnLst>
                  <a:cxn ang="0">
                    <a:pos x="T0" y="T1"/>
                  </a:cxn>
                  <a:cxn ang="0">
                    <a:pos x="T2" y="T3"/>
                  </a:cxn>
                  <a:cxn ang="0">
                    <a:pos x="T4" y="T5"/>
                  </a:cxn>
                  <a:cxn ang="0">
                    <a:pos x="T6" y="T7"/>
                  </a:cxn>
                  <a:cxn ang="0">
                    <a:pos x="T8" y="T9"/>
                  </a:cxn>
                  <a:cxn ang="0">
                    <a:pos x="T10" y="T11"/>
                  </a:cxn>
                </a:cxnLst>
                <a:rect l="0" t="0" r="r" b="b"/>
                <a:pathLst>
                  <a:path w="302" h="703">
                    <a:moveTo>
                      <a:pt x="0" y="0"/>
                    </a:moveTo>
                    <a:lnTo>
                      <a:pt x="0" y="0"/>
                    </a:lnTo>
                    <a:cubicBezTo>
                      <a:pt x="272" y="670"/>
                      <a:pt x="272" y="670"/>
                      <a:pt x="272" y="670"/>
                    </a:cubicBezTo>
                    <a:cubicBezTo>
                      <a:pt x="279" y="684"/>
                      <a:pt x="289" y="695"/>
                      <a:pt x="301" y="702"/>
                    </a:cubicBezTo>
                    <a:cubicBezTo>
                      <a:pt x="157" y="55"/>
                      <a:pt x="157" y="55"/>
                      <a:pt x="157" y="55"/>
                    </a:cubicBezTo>
                    <a:lnTo>
                      <a:pt x="0" y="0"/>
                    </a:lnTo>
                  </a:path>
                </a:pathLst>
              </a:custGeom>
              <a:solidFill>
                <a:srgbClr val="00B4F1"/>
              </a:solidFill>
              <a:ln>
                <a:noFill/>
              </a:ln>
              <a:effectLst/>
              <a:extLst/>
            </p:spPr>
            <p:txBody>
              <a:bodyPr wrap="none" anchor="ctr"/>
              <a:lstStyle/>
              <a:p>
                <a:endParaRPr lang="en-US"/>
              </a:p>
            </p:txBody>
          </p:sp>
          <p:sp>
            <p:nvSpPr>
              <p:cNvPr id="11" name="Freeform 10"/>
              <p:cNvSpPr>
                <a:spLocks noChangeArrowheads="1"/>
              </p:cNvSpPr>
              <p:nvPr/>
            </p:nvSpPr>
            <p:spPr bwMode="auto">
              <a:xfrm>
                <a:off x="1448601" y="1627853"/>
                <a:ext cx="56774" cy="88622"/>
              </a:xfrm>
              <a:custGeom>
                <a:avLst/>
                <a:gdLst>
                  <a:gd name="T0" fmla="*/ 98 w 362"/>
                  <a:gd name="T1" fmla="*/ 0 h 563"/>
                  <a:gd name="T2" fmla="*/ 98 w 362"/>
                  <a:gd name="T3" fmla="*/ 0 h 563"/>
                  <a:gd name="T4" fmla="*/ 0 w 362"/>
                  <a:gd name="T5" fmla="*/ 560 h 563"/>
                  <a:gd name="T6" fmla="*/ 58 w 362"/>
                  <a:gd name="T7" fmla="*/ 531 h 563"/>
                  <a:gd name="T8" fmla="*/ 354 w 362"/>
                  <a:gd name="T9" fmla="*/ 101 h 563"/>
                  <a:gd name="T10" fmla="*/ 361 w 362"/>
                  <a:gd name="T11" fmla="*/ 94 h 563"/>
                  <a:gd name="T12" fmla="*/ 98 w 362"/>
                  <a:gd name="T13" fmla="*/ 0 h 563"/>
                </a:gdLst>
                <a:ahLst/>
                <a:cxnLst>
                  <a:cxn ang="0">
                    <a:pos x="T0" y="T1"/>
                  </a:cxn>
                  <a:cxn ang="0">
                    <a:pos x="T2" y="T3"/>
                  </a:cxn>
                  <a:cxn ang="0">
                    <a:pos x="T4" y="T5"/>
                  </a:cxn>
                  <a:cxn ang="0">
                    <a:pos x="T6" y="T7"/>
                  </a:cxn>
                  <a:cxn ang="0">
                    <a:pos x="T8" y="T9"/>
                  </a:cxn>
                  <a:cxn ang="0">
                    <a:pos x="T10" y="T11"/>
                  </a:cxn>
                  <a:cxn ang="0">
                    <a:pos x="T12" y="T13"/>
                  </a:cxn>
                </a:cxnLst>
                <a:rect l="0" t="0" r="r" b="b"/>
                <a:pathLst>
                  <a:path w="362" h="563">
                    <a:moveTo>
                      <a:pt x="98" y="0"/>
                    </a:moveTo>
                    <a:lnTo>
                      <a:pt x="98" y="0"/>
                    </a:lnTo>
                    <a:cubicBezTo>
                      <a:pt x="0" y="560"/>
                      <a:pt x="0" y="560"/>
                      <a:pt x="0" y="560"/>
                    </a:cubicBezTo>
                    <a:cubicBezTo>
                      <a:pt x="22" y="562"/>
                      <a:pt x="44" y="552"/>
                      <a:pt x="58" y="531"/>
                    </a:cubicBezTo>
                    <a:cubicBezTo>
                      <a:pt x="354" y="101"/>
                      <a:pt x="354" y="101"/>
                      <a:pt x="354" y="101"/>
                    </a:cubicBezTo>
                    <a:cubicBezTo>
                      <a:pt x="356" y="98"/>
                      <a:pt x="360" y="95"/>
                      <a:pt x="361" y="94"/>
                    </a:cubicBezTo>
                    <a:lnTo>
                      <a:pt x="98" y="0"/>
                    </a:lnTo>
                  </a:path>
                </a:pathLst>
              </a:custGeom>
              <a:solidFill>
                <a:srgbClr val="00B4F1"/>
              </a:solidFill>
              <a:ln>
                <a:noFill/>
              </a:ln>
              <a:effectLst/>
              <a:extLst/>
            </p:spPr>
            <p:txBody>
              <a:bodyPr wrap="none" anchor="ctr"/>
              <a:lstStyle/>
              <a:p>
                <a:endParaRPr lang="en-US"/>
              </a:p>
            </p:txBody>
          </p:sp>
          <p:sp>
            <p:nvSpPr>
              <p:cNvPr id="12" name="Freeform 11"/>
              <p:cNvSpPr>
                <a:spLocks noChangeArrowheads="1"/>
              </p:cNvSpPr>
              <p:nvPr/>
            </p:nvSpPr>
            <p:spPr bwMode="auto">
              <a:xfrm>
                <a:off x="1261663" y="1310058"/>
                <a:ext cx="464576" cy="373876"/>
              </a:xfrm>
              <a:custGeom>
                <a:avLst/>
                <a:gdLst>
                  <a:gd name="T0" fmla="*/ 2849 w 2959"/>
                  <a:gd name="T1" fmla="*/ 25 h 2383"/>
                  <a:gd name="T2" fmla="*/ 2849 w 2959"/>
                  <a:gd name="T3" fmla="*/ 25 h 2383"/>
                  <a:gd name="T4" fmla="*/ 51 w 2959"/>
                  <a:gd name="T5" fmla="*/ 1418 h 2383"/>
                  <a:gd name="T6" fmla="*/ 48 w 2959"/>
                  <a:gd name="T7" fmla="*/ 1538 h 2383"/>
                  <a:gd name="T8" fmla="*/ 1029 w 2959"/>
                  <a:gd name="T9" fmla="*/ 1884 h 2383"/>
                  <a:gd name="T10" fmla="*/ 2514 w 2959"/>
                  <a:gd name="T11" fmla="*/ 487 h 2383"/>
                  <a:gd name="T12" fmla="*/ 1298 w 2959"/>
                  <a:gd name="T13" fmla="*/ 1979 h 2383"/>
                  <a:gd name="T14" fmla="*/ 2440 w 2959"/>
                  <a:gd name="T15" fmla="*/ 2382 h 2383"/>
                  <a:gd name="T16" fmla="*/ 2506 w 2959"/>
                  <a:gd name="T17" fmla="*/ 2328 h 2383"/>
                  <a:gd name="T18" fmla="*/ 2947 w 2959"/>
                  <a:gd name="T19" fmla="*/ 99 h 2383"/>
                  <a:gd name="T20" fmla="*/ 2849 w 2959"/>
                  <a:gd name="T21" fmla="*/ 25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9" h="2383">
                    <a:moveTo>
                      <a:pt x="2849" y="25"/>
                    </a:moveTo>
                    <a:lnTo>
                      <a:pt x="2849" y="25"/>
                    </a:lnTo>
                    <a:cubicBezTo>
                      <a:pt x="51" y="1418"/>
                      <a:pt x="51" y="1418"/>
                      <a:pt x="51" y="1418"/>
                    </a:cubicBezTo>
                    <a:cubicBezTo>
                      <a:pt x="0" y="1442"/>
                      <a:pt x="2" y="1511"/>
                      <a:pt x="48" y="1538"/>
                    </a:cubicBezTo>
                    <a:cubicBezTo>
                      <a:pt x="1029" y="1884"/>
                      <a:pt x="1029" y="1884"/>
                      <a:pt x="1029" y="1884"/>
                    </a:cubicBezTo>
                    <a:cubicBezTo>
                      <a:pt x="2514" y="487"/>
                      <a:pt x="2514" y="487"/>
                      <a:pt x="2514" y="487"/>
                    </a:cubicBezTo>
                    <a:cubicBezTo>
                      <a:pt x="1298" y="1979"/>
                      <a:pt x="1298" y="1979"/>
                      <a:pt x="1298" y="1979"/>
                    </a:cubicBezTo>
                    <a:cubicBezTo>
                      <a:pt x="2440" y="2382"/>
                      <a:pt x="2440" y="2382"/>
                      <a:pt x="2440" y="2382"/>
                    </a:cubicBezTo>
                    <a:cubicBezTo>
                      <a:pt x="2470" y="2382"/>
                      <a:pt x="2499" y="2360"/>
                      <a:pt x="2506" y="2328"/>
                    </a:cubicBezTo>
                    <a:cubicBezTo>
                      <a:pt x="2947" y="99"/>
                      <a:pt x="2947" y="99"/>
                      <a:pt x="2947" y="99"/>
                    </a:cubicBezTo>
                    <a:cubicBezTo>
                      <a:pt x="2958" y="43"/>
                      <a:pt x="2900" y="0"/>
                      <a:pt x="2849" y="25"/>
                    </a:cubicBezTo>
                  </a:path>
                </a:pathLst>
              </a:custGeom>
              <a:solidFill>
                <a:srgbClr val="00B4F1"/>
              </a:solidFill>
              <a:ln>
                <a:noFill/>
              </a:ln>
              <a:effectLst/>
              <a:extLst/>
            </p:spPr>
            <p:txBody>
              <a:bodyPr wrap="none" anchor="ctr"/>
              <a:lstStyle/>
              <a:p>
                <a:endParaRPr lang="en-US"/>
              </a:p>
            </p:txBody>
          </p:sp>
        </p:grpSp>
      </p:grpSp>
      <p:sp>
        <p:nvSpPr>
          <p:cNvPr id="15" name="TextBox - Disclaimer"/>
          <p:cNvSpPr txBox="1"/>
          <p:nvPr/>
        </p:nvSpPr>
        <p:spPr>
          <a:xfrm>
            <a:off x="360536" y="4081244"/>
            <a:ext cx="3731392" cy="369332"/>
          </a:xfrm>
          <a:prstGeom prst="rect">
            <a:avLst/>
          </a:prstGeom>
          <a:noFill/>
        </p:spPr>
        <p:txBody>
          <a:bodyPr wrap="square" rtlCol="0">
            <a:spAutoFit/>
          </a:bodyPr>
          <a:lstStyle/>
          <a:p>
            <a:r>
              <a:rPr lang="en-US" sz="1800" dirty="0" smtClean="0">
                <a:solidFill>
                  <a:schemeClr val="tx2"/>
                </a:solidFill>
              </a:rPr>
              <a:t>Disclaimer: This is a 1.0 product.</a:t>
            </a:r>
            <a:endParaRPr lang="en-US" sz="1800" dirty="0">
              <a:solidFill>
                <a:schemeClr val="tx2"/>
              </a:solidFill>
            </a:endParaRPr>
          </a:p>
        </p:txBody>
      </p:sp>
    </p:spTree>
    <p:extLst>
      <p:ext uri="{BB962C8B-B14F-4D97-AF65-F5344CB8AC3E}">
        <p14:creationId xmlns:p14="http://schemas.microsoft.com/office/powerpoint/2010/main" val="299595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2" presetClass="entr" presetSubtype="4"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45"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000"/>
                                        <p:tgtEl>
                                          <p:spTgt spid="6"/>
                                        </p:tgtEl>
                                      </p:cBhvr>
                                    </p:animEffect>
                                    <p:anim calcmode="lin" valueType="num">
                                      <p:cBhvr>
                                        <p:cTn id="40" dur="2000" fill="hold"/>
                                        <p:tgtEl>
                                          <p:spTgt spid="6"/>
                                        </p:tgtEl>
                                        <p:attrNameLst>
                                          <p:attrName>ppt_w</p:attrName>
                                        </p:attrNameLst>
                                      </p:cBhvr>
                                      <p:tavLst>
                                        <p:tav tm="0" fmla="#ppt_w*sin(2.5*pi*$)">
                                          <p:val>
                                            <p:fltVal val="0"/>
                                          </p:val>
                                        </p:tav>
                                        <p:tav tm="100000">
                                          <p:val>
                                            <p:fltVal val="1"/>
                                          </p:val>
                                        </p:tav>
                                      </p:tavLst>
                                    </p:anim>
                                    <p:anim calcmode="lin" valueType="num">
                                      <p:cBhvr>
                                        <p:cTn id="41"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So how did we do?</a:t>
            </a:r>
            <a:r>
              <a:rPr lang="en-US" dirty="0">
                <a:solidFill>
                  <a:schemeClr val="bg1"/>
                </a:solidFill>
                <a:latin typeface="+mj-lt"/>
              </a:rPr>
              <a:t/>
            </a:r>
            <a:br>
              <a:rPr lang="en-US" dirty="0">
                <a:solidFill>
                  <a:schemeClr val="bg1"/>
                </a:solidFill>
                <a:latin typeface="+mj-lt"/>
              </a:rPr>
            </a:br>
            <a:endParaRPr lang="en-US" sz="2100" dirty="0">
              <a:solidFill>
                <a:schemeClr val="bg1"/>
              </a:solidFill>
              <a:latin typeface="+mj-lt"/>
            </a:endParaRPr>
          </a:p>
        </p:txBody>
      </p:sp>
    </p:spTree>
    <p:extLst>
      <p:ext uri="{BB962C8B-B14F-4D97-AF65-F5344CB8AC3E}">
        <p14:creationId xmlns:p14="http://schemas.microsoft.com/office/powerpoint/2010/main" val="264182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3" y="1007202"/>
            <a:ext cx="5817394" cy="1938992"/>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This has made an otherwise poop like morning quite wonderful. </a:t>
            </a:r>
            <a:endParaRPr lang="en-US" sz="2100" dirty="0" smtClean="0">
              <a:solidFill>
                <a:schemeClr val="bg1"/>
              </a:solidFill>
            </a:endParaRPr>
          </a:p>
          <a:p>
            <a:pPr algn="ctr"/>
            <a:r>
              <a:rPr lang="en-US" sz="2100" dirty="0" smtClean="0">
                <a:solidFill>
                  <a:schemeClr val="bg1"/>
                </a:solidFill>
              </a:rPr>
              <a:t>_____</a:t>
            </a: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84621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3" y="1007202"/>
            <a:ext cx="5817394" cy="1615827"/>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Omg – I actually did just scream a </a:t>
            </a:r>
            <a:r>
              <a:rPr lang="en-US" sz="2100" dirty="0" smtClean="0">
                <a:solidFill>
                  <a:schemeClr val="bg1"/>
                </a:solidFill>
              </a:rPr>
              <a:t>little.</a:t>
            </a:r>
          </a:p>
          <a:p>
            <a:pPr algn="ctr"/>
            <a:r>
              <a:rPr lang="en-US" sz="2100" dirty="0" smtClean="0">
                <a:solidFill>
                  <a:schemeClr val="bg1"/>
                </a:solidFill>
              </a:rPr>
              <a:t>_____</a:t>
            </a: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3481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3" y="1007202"/>
            <a:ext cx="5817394" cy="1938992"/>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smtClean="0">
                <a:solidFill>
                  <a:schemeClr val="bg1"/>
                </a:solidFill>
              </a:rPr>
              <a:t>It's </a:t>
            </a:r>
            <a:r>
              <a:rPr lang="en-US" sz="2100" dirty="0">
                <a:solidFill>
                  <a:schemeClr val="bg1"/>
                </a:solidFill>
              </a:rPr>
              <a:t>really been a smooth transition and a great UX even in its version 1 </a:t>
            </a:r>
            <a:r>
              <a:rPr lang="en-US" sz="2100" dirty="0" smtClean="0">
                <a:solidFill>
                  <a:schemeClr val="bg1"/>
                </a:solidFill>
              </a:rPr>
              <a:t>form</a:t>
            </a:r>
          </a:p>
          <a:p>
            <a:pPr algn="ctr"/>
            <a:r>
              <a:rPr lang="en-US" sz="2100" dirty="0" smtClean="0">
                <a:solidFill>
                  <a:schemeClr val="bg1"/>
                </a:solidFill>
              </a:rPr>
              <a:t>_____</a:t>
            </a:r>
            <a:endParaRPr lang="en-US" sz="2100" dirty="0">
              <a:solidFill>
                <a:schemeClr val="bg1"/>
              </a:solidFill>
            </a:endParaRP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216301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smtClean="0">
                <a:solidFill>
                  <a:schemeClr val="bg1"/>
                </a:solidFill>
                <a:latin typeface="+mj-lt"/>
              </a:rPr>
              <a:t>Demo</a:t>
            </a:r>
            <a:r>
              <a:rPr lang="en-US" dirty="0">
                <a:solidFill>
                  <a:schemeClr val="bg1"/>
                </a:solidFill>
                <a:latin typeface="+mj-lt"/>
              </a:rPr>
              <a:t/>
            </a:r>
            <a:br>
              <a:rPr lang="en-US" dirty="0">
                <a:solidFill>
                  <a:schemeClr val="bg1"/>
                </a:solidFill>
                <a:latin typeface="+mj-lt"/>
              </a:rPr>
            </a:br>
            <a:endParaRPr lang="en-US" sz="2100" dirty="0">
              <a:solidFill>
                <a:schemeClr val="bg1"/>
              </a:solidFill>
              <a:latin typeface="+mj-lt"/>
            </a:endParaRPr>
          </a:p>
        </p:txBody>
      </p:sp>
    </p:spTree>
    <p:extLst>
      <p:ext uri="{BB962C8B-B14F-4D97-AF65-F5344CB8AC3E}">
        <p14:creationId xmlns:p14="http://schemas.microsoft.com/office/powerpoint/2010/main" val="31305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Gradient">
  <a:themeElements>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spAutoFit/>
      </a:bodyPr>
      <a:lstStyle>
        <a:defPPr algn="ctr">
          <a:lnSpc>
            <a:spcPct val="90000"/>
          </a:lnSpc>
          <a:defRPr sz="2800" dirty="0" smtClean="0">
            <a:solidFill>
              <a:schemeClr val="bg1"/>
            </a:solidFill>
          </a:defRPr>
        </a:defPPr>
      </a:lstStyle>
    </a:spDef>
    <a:lnDef>
      <a:spPr>
        <a:noFill/>
        <a:ln w="14288" cap="flat">
          <a:solidFill>
            <a:schemeClr val="tx2"/>
          </a:solidFill>
          <a:prstDash val="solid"/>
          <a:miter lim="800000"/>
          <a:headEnd/>
          <a:tailEnd/>
        </a:ln>
        <a:extLst>
          <a:ext uri="{909E8E84-426E-40DD-AFC4-6F175D3DCCD1}">
            <a14:hiddenFill xmlns:a14="http://schemas.microsoft.com/office/drawing/2010/main">
              <a:noFill/>
            </a14:hiddenFill>
          </a:ext>
        </a:extLst>
      </a:spPr>
      <a:bodyPr/>
      <a:lstStyle/>
    </a:lnDef>
  </a:objectDefaults>
  <a:extraClrSchemeLst/>
</a:theme>
</file>

<file path=ppt/theme/theme2.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Duarte_2013">
      <a:majorFont>
        <a:latin typeface="Franklin Gothic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ppt/theme/themeOverride2.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ppt/theme/themeOverride3.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ppt/theme/themeOverride4.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ppt/theme/themeOverride5.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ppt/theme/themeOverride6.xml><?xml version="1.0" encoding="utf-8"?>
<a:themeOverride xmlns:a="http://schemas.openxmlformats.org/drawingml/2006/main">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themeOverride>
</file>

<file path=docProps/app.xml><?xml version="1.0" encoding="utf-8"?>
<Properties xmlns="http://schemas.openxmlformats.org/officeDocument/2006/extended-properties" xmlns:vt="http://schemas.openxmlformats.org/officeDocument/2006/docPropsVTypes">
  <Template/>
  <TotalTime>26575</TotalTime>
  <Words>4494</Words>
  <Application>Microsoft Office PowerPoint</Application>
  <PresentationFormat>On-screen Show (16:9)</PresentationFormat>
  <Paragraphs>515</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Narrow</vt:lpstr>
      <vt:lpstr>Calibri</vt:lpstr>
      <vt:lpstr>Courier New</vt:lpstr>
      <vt:lpstr>Franklin Gothic Book</vt:lpstr>
      <vt:lpstr>HelveticaNeueLT Std Med Cn</vt:lpstr>
      <vt:lpstr>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Cary Mayeda</cp:lastModifiedBy>
  <cp:revision>2267</cp:revision>
  <cp:lastPrinted>2016-04-07T22:09:11Z</cp:lastPrinted>
  <dcterms:created xsi:type="dcterms:W3CDTF">2013-07-10T17:36:12Z</dcterms:created>
  <dcterms:modified xsi:type="dcterms:W3CDTF">2017-07-03T18:10:05Z</dcterms:modified>
</cp:coreProperties>
</file>